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40"/>
  </p:notesMasterIdLst>
  <p:sldIdLst>
    <p:sldId id="256" r:id="rId2"/>
    <p:sldId id="265" r:id="rId3"/>
    <p:sldId id="280" r:id="rId4"/>
    <p:sldId id="262" r:id="rId5"/>
    <p:sldId id="264" r:id="rId6"/>
    <p:sldId id="260" r:id="rId7"/>
    <p:sldId id="261" r:id="rId8"/>
    <p:sldId id="263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81" r:id="rId22"/>
    <p:sldId id="282" r:id="rId23"/>
    <p:sldId id="278" r:id="rId24"/>
    <p:sldId id="279" r:id="rId25"/>
    <p:sldId id="277" r:id="rId26"/>
    <p:sldId id="258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DA916-29A3-4626-AA09-DC5D0310578D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BE37B-31FE-4AB1-BFF4-109422470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38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dirty="0" smtClean="0">
                <a:latin typeface="Calibri" pitchFamily="34" charset="0"/>
              </a:rPr>
              <a:t>Bilateral: </a:t>
            </a:r>
            <a:r>
              <a:rPr kumimoji="0" lang="el-GR" altLang="zh-TW" dirty="0" smtClean="0">
                <a:latin typeface="Calibri" pitchFamily="34" charset="0"/>
              </a:rPr>
              <a:t>σ</a:t>
            </a:r>
            <a:r>
              <a:rPr kumimoji="0" lang="en-US" altLang="zh-TW" baseline="-25000" dirty="0" smtClean="0">
                <a:latin typeface="Calibri" pitchFamily="34" charset="0"/>
              </a:rPr>
              <a:t>p</a:t>
            </a:r>
            <a:r>
              <a:rPr kumimoji="0" lang="en-US" altLang="zh-TW" dirty="0" smtClean="0">
                <a:latin typeface="Calibri" pitchFamily="34" charset="0"/>
              </a:rPr>
              <a:t> = 12, </a:t>
            </a:r>
            <a:r>
              <a:rPr kumimoji="0" lang="el-GR" altLang="zh-TW" dirty="0" smtClean="0">
                <a:latin typeface="Calibri" pitchFamily="34" charset="0"/>
              </a:rPr>
              <a:t>σ</a:t>
            </a:r>
            <a:r>
              <a:rPr kumimoji="0" lang="en-US" altLang="zh-TW" baseline="-25000" dirty="0" smtClean="0">
                <a:latin typeface="Calibri" pitchFamily="34" charset="0"/>
              </a:rPr>
              <a:t>c</a:t>
            </a:r>
            <a:r>
              <a:rPr kumimoji="0" lang="en-US" altLang="zh-TW" dirty="0" smtClean="0">
                <a:latin typeface="Calibri" pitchFamily="34" charset="0"/>
              </a:rPr>
              <a:t> = 0.15 Gaussian: </a:t>
            </a:r>
            <a:r>
              <a:rPr kumimoji="0" lang="el-GR" altLang="zh-TW" dirty="0" smtClean="0">
                <a:latin typeface="Calibri" pitchFamily="34" charset="0"/>
              </a:rPr>
              <a:t>σ</a:t>
            </a:r>
            <a:r>
              <a:rPr kumimoji="0" lang="en-US" altLang="zh-TW" baseline="-25000" dirty="0" smtClean="0">
                <a:latin typeface="Calibri" pitchFamily="34" charset="0"/>
              </a:rPr>
              <a:t>p</a:t>
            </a:r>
            <a:r>
              <a:rPr kumimoji="0" lang="en-US" altLang="zh-TW" dirty="0" smtClean="0">
                <a:latin typeface="Calibri" pitchFamily="34" charset="0"/>
              </a:rPr>
              <a:t> = 12</a:t>
            </a:r>
            <a:endParaRPr kumimoji="0" lang="zh-TW" altLang="en-US" dirty="0" smtClean="0">
              <a:latin typeface="Calibri" pitchFamily="34" charset="0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dirty="0" smtClean="0">
              <a:latin typeface="Calibri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37B-31FE-4AB1-BFF4-109422470F8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34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BDF-86A0-40B6-B313-A7184DD59DF9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7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03C-8284-4301-9761-317A915F4E36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463F-7861-43A8-9643-49139688072B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2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ACC-AAA0-42D2-8E4B-9543A306BD7C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30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4A08-14BB-4270-8E79-13385BE7EDA6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0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769-C988-4496-AA27-828825C96533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5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E1-AF59-4DF1-B9A8-4E7DD450C97C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2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F1F9-5B2F-48C7-B67F-6B8EA09F6A3A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8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59A4-4D0C-4073-B467-AF7651DD8EAE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3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6B89-44A7-4FB8-A7B7-E9603E6CFD98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5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1A6-711D-4061-84A2-192CBC276A0B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4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6834-2AA5-42E9-B365-8F6AC71DFBE3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4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04B6-9BAA-4D3E-9CEE-90C73E53ACDD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A100-6789-4E36-AB6A-1EBF99C8F3AD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2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8586-0FD6-4AC3-87AE-0BC2358A019A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8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B376-583E-4E53-B16E-1072EDA37E3C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8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B877-24A8-4275-AF7F-F32A943D1C83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4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F7E765-BE13-4967-8C7D-A4F1D078E078}" type="datetime1">
              <a:rPr lang="en-US" altLang="ko-KR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983" y="6237063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738" y="6237063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02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High-Dimensional Filtering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7149" y="4267810"/>
            <a:ext cx="7080026" cy="1049867"/>
          </a:xfrm>
        </p:spPr>
        <p:txBody>
          <a:bodyPr/>
          <a:lstStyle/>
          <a:p>
            <a:endParaRPr lang="en-US" altLang="ko-KR" dirty="0" smtClean="0"/>
          </a:p>
          <a:p>
            <a:pPr algn="r"/>
            <a:r>
              <a:rPr lang="en-US" altLang="ko-KR" dirty="0" smtClean="0"/>
              <a:t>20163641 Dongho Choi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Gaussian KD-Tree</a:t>
            </a:r>
            <a:endParaRPr lang="ko-KR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839" y="2425867"/>
            <a:ext cx="4780336" cy="25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5393323" y="2206576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249363" y="2630488"/>
            <a:ext cx="4392612" cy="316865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Building The Tree</a:t>
            </a:r>
            <a:endParaRPr lang="zh-TW" altLang="en-US" dirty="0" smtClean="0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1273175" y="2701925"/>
            <a:ext cx="4368800" cy="3071813"/>
          </a:xfrm>
          <a:custGeom>
            <a:avLst/>
            <a:gdLst/>
            <a:ahLst/>
            <a:cxnLst>
              <a:cxn ang="0">
                <a:pos x="0" y="1818"/>
              </a:cxn>
              <a:cxn ang="0">
                <a:pos x="66" y="1785"/>
              </a:cxn>
              <a:cxn ang="0">
                <a:pos x="189" y="1744"/>
              </a:cxn>
              <a:cxn ang="0">
                <a:pos x="321" y="1917"/>
              </a:cxn>
              <a:cxn ang="0">
                <a:pos x="362" y="1999"/>
              </a:cxn>
              <a:cxn ang="0">
                <a:pos x="395" y="2040"/>
              </a:cxn>
              <a:cxn ang="0">
                <a:pos x="518" y="2213"/>
              </a:cxn>
              <a:cxn ang="0">
                <a:pos x="535" y="2230"/>
              </a:cxn>
              <a:cxn ang="0">
                <a:pos x="560" y="2238"/>
              </a:cxn>
              <a:cxn ang="0">
                <a:pos x="593" y="2279"/>
              </a:cxn>
              <a:cxn ang="0">
                <a:pos x="642" y="2254"/>
              </a:cxn>
              <a:cxn ang="0">
                <a:pos x="658" y="2230"/>
              </a:cxn>
              <a:cxn ang="0">
                <a:pos x="716" y="2172"/>
              </a:cxn>
              <a:cxn ang="0">
                <a:pos x="749" y="2090"/>
              </a:cxn>
              <a:cxn ang="0">
                <a:pos x="815" y="1999"/>
              </a:cxn>
              <a:cxn ang="0">
                <a:pos x="856" y="1851"/>
              </a:cxn>
              <a:cxn ang="0">
                <a:pos x="938" y="1760"/>
              </a:cxn>
              <a:cxn ang="0">
                <a:pos x="971" y="1678"/>
              </a:cxn>
              <a:cxn ang="0">
                <a:pos x="1004" y="1563"/>
              </a:cxn>
              <a:cxn ang="0">
                <a:pos x="1078" y="1456"/>
              </a:cxn>
              <a:cxn ang="0">
                <a:pos x="1103" y="1415"/>
              </a:cxn>
              <a:cxn ang="0">
                <a:pos x="1185" y="1308"/>
              </a:cxn>
              <a:cxn ang="0">
                <a:pos x="1243" y="1341"/>
              </a:cxn>
              <a:cxn ang="0">
                <a:pos x="1267" y="1440"/>
              </a:cxn>
              <a:cxn ang="0">
                <a:pos x="1333" y="1448"/>
              </a:cxn>
              <a:cxn ang="0">
                <a:pos x="1440" y="1415"/>
              </a:cxn>
              <a:cxn ang="0">
                <a:pos x="1522" y="1382"/>
              </a:cxn>
              <a:cxn ang="0">
                <a:pos x="1638" y="1259"/>
              </a:cxn>
              <a:cxn ang="0">
                <a:pos x="1679" y="1168"/>
              </a:cxn>
              <a:cxn ang="0">
                <a:pos x="1712" y="946"/>
              </a:cxn>
              <a:cxn ang="0">
                <a:pos x="1753" y="740"/>
              </a:cxn>
              <a:cxn ang="0">
                <a:pos x="1794" y="518"/>
              </a:cxn>
              <a:cxn ang="0">
                <a:pos x="1843" y="436"/>
              </a:cxn>
              <a:cxn ang="0">
                <a:pos x="1884" y="370"/>
              </a:cxn>
              <a:cxn ang="0">
                <a:pos x="1909" y="107"/>
              </a:cxn>
              <a:cxn ang="0">
                <a:pos x="1958" y="41"/>
              </a:cxn>
              <a:cxn ang="0">
                <a:pos x="1991" y="0"/>
              </a:cxn>
              <a:cxn ang="0">
                <a:pos x="2041" y="24"/>
              </a:cxn>
              <a:cxn ang="0">
                <a:pos x="2057" y="49"/>
              </a:cxn>
              <a:cxn ang="0">
                <a:pos x="2115" y="98"/>
              </a:cxn>
              <a:cxn ang="0">
                <a:pos x="2222" y="90"/>
              </a:cxn>
              <a:cxn ang="0">
                <a:pos x="2214" y="65"/>
              </a:cxn>
              <a:cxn ang="0">
                <a:pos x="2230" y="82"/>
              </a:cxn>
              <a:cxn ang="0">
                <a:pos x="2271" y="123"/>
              </a:cxn>
              <a:cxn ang="0">
                <a:pos x="2337" y="98"/>
              </a:cxn>
              <a:cxn ang="0">
                <a:pos x="2353" y="74"/>
              </a:cxn>
              <a:cxn ang="0">
                <a:pos x="2436" y="49"/>
              </a:cxn>
              <a:cxn ang="0">
                <a:pos x="2485" y="32"/>
              </a:cxn>
              <a:cxn ang="0">
                <a:pos x="2551" y="16"/>
              </a:cxn>
              <a:cxn ang="0">
                <a:pos x="2592" y="24"/>
              </a:cxn>
            </a:cxnLst>
            <a:rect l="0" t="0" r="r" b="b"/>
            <a:pathLst>
              <a:path w="2592" h="2279">
                <a:moveTo>
                  <a:pt x="0" y="1818"/>
                </a:moveTo>
                <a:cubicBezTo>
                  <a:pt x="57" y="1800"/>
                  <a:pt x="37" y="1814"/>
                  <a:pt x="66" y="1785"/>
                </a:cubicBezTo>
                <a:cubicBezTo>
                  <a:pt x="93" y="1702"/>
                  <a:pt x="65" y="1735"/>
                  <a:pt x="189" y="1744"/>
                </a:cubicBezTo>
                <a:cubicBezTo>
                  <a:pt x="213" y="1811"/>
                  <a:pt x="277" y="1863"/>
                  <a:pt x="321" y="1917"/>
                </a:cubicBezTo>
                <a:cubicBezTo>
                  <a:pt x="341" y="1942"/>
                  <a:pt x="347" y="1973"/>
                  <a:pt x="362" y="1999"/>
                </a:cubicBezTo>
                <a:cubicBezTo>
                  <a:pt x="371" y="2014"/>
                  <a:pt x="385" y="2025"/>
                  <a:pt x="395" y="2040"/>
                </a:cubicBezTo>
                <a:cubicBezTo>
                  <a:pt x="417" y="2132"/>
                  <a:pt x="418" y="2180"/>
                  <a:pt x="518" y="2213"/>
                </a:cubicBezTo>
                <a:cubicBezTo>
                  <a:pt x="524" y="2219"/>
                  <a:pt x="528" y="2226"/>
                  <a:pt x="535" y="2230"/>
                </a:cubicBezTo>
                <a:cubicBezTo>
                  <a:pt x="543" y="2234"/>
                  <a:pt x="553" y="2233"/>
                  <a:pt x="560" y="2238"/>
                </a:cubicBezTo>
                <a:cubicBezTo>
                  <a:pt x="574" y="2249"/>
                  <a:pt x="581" y="2267"/>
                  <a:pt x="593" y="2279"/>
                </a:cubicBezTo>
                <a:cubicBezTo>
                  <a:pt x="608" y="2268"/>
                  <a:pt x="628" y="2265"/>
                  <a:pt x="642" y="2254"/>
                </a:cubicBezTo>
                <a:cubicBezTo>
                  <a:pt x="650" y="2248"/>
                  <a:pt x="652" y="2237"/>
                  <a:pt x="658" y="2230"/>
                </a:cubicBezTo>
                <a:cubicBezTo>
                  <a:pt x="676" y="2207"/>
                  <a:pt x="691" y="2188"/>
                  <a:pt x="716" y="2172"/>
                </a:cubicBezTo>
                <a:cubicBezTo>
                  <a:pt x="724" y="2139"/>
                  <a:pt x="729" y="2118"/>
                  <a:pt x="749" y="2090"/>
                </a:cubicBezTo>
                <a:cubicBezTo>
                  <a:pt x="761" y="2052"/>
                  <a:pt x="793" y="2031"/>
                  <a:pt x="815" y="1999"/>
                </a:cubicBezTo>
                <a:cubicBezTo>
                  <a:pt x="827" y="1962"/>
                  <a:pt x="841" y="1881"/>
                  <a:pt x="856" y="1851"/>
                </a:cubicBezTo>
                <a:cubicBezTo>
                  <a:pt x="873" y="1815"/>
                  <a:pt x="911" y="1789"/>
                  <a:pt x="938" y="1760"/>
                </a:cubicBezTo>
                <a:cubicBezTo>
                  <a:pt x="947" y="1732"/>
                  <a:pt x="962" y="1707"/>
                  <a:pt x="971" y="1678"/>
                </a:cubicBezTo>
                <a:cubicBezTo>
                  <a:pt x="976" y="1629"/>
                  <a:pt x="970" y="1595"/>
                  <a:pt x="1004" y="1563"/>
                </a:cubicBezTo>
                <a:cubicBezTo>
                  <a:pt x="1021" y="1512"/>
                  <a:pt x="1032" y="1485"/>
                  <a:pt x="1078" y="1456"/>
                </a:cubicBezTo>
                <a:cubicBezTo>
                  <a:pt x="1101" y="1385"/>
                  <a:pt x="1069" y="1471"/>
                  <a:pt x="1103" y="1415"/>
                </a:cubicBezTo>
                <a:cubicBezTo>
                  <a:pt x="1129" y="1373"/>
                  <a:pt x="1132" y="1325"/>
                  <a:pt x="1185" y="1308"/>
                </a:cubicBezTo>
                <a:cubicBezTo>
                  <a:pt x="1212" y="1313"/>
                  <a:pt x="1235" y="1308"/>
                  <a:pt x="1243" y="1341"/>
                </a:cubicBezTo>
                <a:cubicBezTo>
                  <a:pt x="1251" y="1374"/>
                  <a:pt x="1235" y="1430"/>
                  <a:pt x="1267" y="1440"/>
                </a:cubicBezTo>
                <a:cubicBezTo>
                  <a:pt x="1288" y="1446"/>
                  <a:pt x="1311" y="1445"/>
                  <a:pt x="1333" y="1448"/>
                </a:cubicBezTo>
                <a:cubicBezTo>
                  <a:pt x="1375" y="1487"/>
                  <a:pt x="1404" y="1440"/>
                  <a:pt x="1440" y="1415"/>
                </a:cubicBezTo>
                <a:cubicBezTo>
                  <a:pt x="1464" y="1398"/>
                  <a:pt x="1495" y="1391"/>
                  <a:pt x="1522" y="1382"/>
                </a:cubicBezTo>
                <a:cubicBezTo>
                  <a:pt x="1537" y="1314"/>
                  <a:pt x="1576" y="1289"/>
                  <a:pt x="1638" y="1259"/>
                </a:cubicBezTo>
                <a:cubicBezTo>
                  <a:pt x="1649" y="1226"/>
                  <a:pt x="1659" y="1197"/>
                  <a:pt x="1679" y="1168"/>
                </a:cubicBezTo>
                <a:cubicBezTo>
                  <a:pt x="1697" y="1094"/>
                  <a:pt x="1692" y="1020"/>
                  <a:pt x="1712" y="946"/>
                </a:cubicBezTo>
                <a:cubicBezTo>
                  <a:pt x="1723" y="856"/>
                  <a:pt x="1722" y="815"/>
                  <a:pt x="1753" y="740"/>
                </a:cubicBezTo>
                <a:cubicBezTo>
                  <a:pt x="1756" y="678"/>
                  <a:pt x="1738" y="571"/>
                  <a:pt x="1794" y="518"/>
                </a:cubicBezTo>
                <a:cubicBezTo>
                  <a:pt x="1805" y="483"/>
                  <a:pt x="1817" y="462"/>
                  <a:pt x="1843" y="436"/>
                </a:cubicBezTo>
                <a:cubicBezTo>
                  <a:pt x="1855" y="398"/>
                  <a:pt x="1872" y="408"/>
                  <a:pt x="1884" y="370"/>
                </a:cubicBezTo>
                <a:cubicBezTo>
                  <a:pt x="1885" y="348"/>
                  <a:pt x="1878" y="158"/>
                  <a:pt x="1909" y="107"/>
                </a:cubicBezTo>
                <a:cubicBezTo>
                  <a:pt x="1941" y="55"/>
                  <a:pt x="1919" y="148"/>
                  <a:pt x="1958" y="41"/>
                </a:cubicBezTo>
                <a:cubicBezTo>
                  <a:pt x="1970" y="7"/>
                  <a:pt x="1960" y="21"/>
                  <a:pt x="1991" y="0"/>
                </a:cubicBezTo>
                <a:cubicBezTo>
                  <a:pt x="2007" y="10"/>
                  <a:pt x="2027" y="12"/>
                  <a:pt x="2041" y="24"/>
                </a:cubicBezTo>
                <a:cubicBezTo>
                  <a:pt x="2049" y="30"/>
                  <a:pt x="2051" y="41"/>
                  <a:pt x="2057" y="49"/>
                </a:cubicBezTo>
                <a:cubicBezTo>
                  <a:pt x="2073" y="69"/>
                  <a:pt x="2094" y="84"/>
                  <a:pt x="2115" y="98"/>
                </a:cubicBezTo>
                <a:cubicBezTo>
                  <a:pt x="2151" y="95"/>
                  <a:pt x="2188" y="101"/>
                  <a:pt x="2222" y="90"/>
                </a:cubicBezTo>
                <a:cubicBezTo>
                  <a:pt x="2230" y="87"/>
                  <a:pt x="2208" y="71"/>
                  <a:pt x="2214" y="65"/>
                </a:cubicBezTo>
                <a:cubicBezTo>
                  <a:pt x="2220" y="59"/>
                  <a:pt x="2225" y="76"/>
                  <a:pt x="2230" y="82"/>
                </a:cubicBezTo>
                <a:cubicBezTo>
                  <a:pt x="2259" y="120"/>
                  <a:pt x="2230" y="97"/>
                  <a:pt x="2271" y="123"/>
                </a:cubicBezTo>
                <a:cubicBezTo>
                  <a:pt x="2302" y="117"/>
                  <a:pt x="2315" y="120"/>
                  <a:pt x="2337" y="98"/>
                </a:cubicBezTo>
                <a:cubicBezTo>
                  <a:pt x="2344" y="91"/>
                  <a:pt x="2346" y="80"/>
                  <a:pt x="2353" y="74"/>
                </a:cubicBezTo>
                <a:cubicBezTo>
                  <a:pt x="2372" y="59"/>
                  <a:pt x="2414" y="56"/>
                  <a:pt x="2436" y="49"/>
                </a:cubicBezTo>
                <a:cubicBezTo>
                  <a:pt x="2453" y="44"/>
                  <a:pt x="2468" y="36"/>
                  <a:pt x="2485" y="32"/>
                </a:cubicBezTo>
                <a:cubicBezTo>
                  <a:pt x="2507" y="27"/>
                  <a:pt x="2551" y="16"/>
                  <a:pt x="2551" y="16"/>
                </a:cubicBezTo>
                <a:cubicBezTo>
                  <a:pt x="2587" y="25"/>
                  <a:pt x="2573" y="24"/>
                  <a:pt x="2592" y="24"/>
                </a:cubicBezTo>
              </a:path>
            </a:pathLst>
          </a:custGeom>
          <a:noFill/>
          <a:ln w="3810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033463" y="6015038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033463" y="19812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52" name="文字方塊 8"/>
          <p:cNvSpPr txBox="1">
            <a:spLocks noChangeArrowheads="1"/>
          </p:cNvSpPr>
          <p:nvPr/>
        </p:nvSpPr>
        <p:spPr bwMode="auto">
          <a:xfrm>
            <a:off x="6073775" y="57991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7353" name="文字方塊 8"/>
          <p:cNvSpPr txBox="1">
            <a:spLocks noChangeArrowheads="1"/>
          </p:cNvSpPr>
          <p:nvPr/>
        </p:nvSpPr>
        <p:spPr bwMode="auto">
          <a:xfrm>
            <a:off x="600075" y="1622425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Intensity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7355" name="文字方塊 8"/>
          <p:cNvSpPr txBox="1">
            <a:spLocks noChangeArrowheads="1"/>
          </p:cNvSpPr>
          <p:nvPr/>
        </p:nvSpPr>
        <p:spPr bwMode="auto">
          <a:xfrm>
            <a:off x="4030663" y="543242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chemeClr val="hlink"/>
                </a:solidFill>
                <a:latin typeface="Calibri" pitchFamily="34" charset="0"/>
              </a:rPr>
              <a:t>Bounding Box</a:t>
            </a:r>
            <a:endParaRPr kumimoji="0" lang="zh-TW" altLang="en-US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1249363" y="2630488"/>
            <a:ext cx="43926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57" name="文字方塊 8"/>
          <p:cNvSpPr txBox="1">
            <a:spLocks noChangeArrowheads="1"/>
          </p:cNvSpPr>
          <p:nvPr/>
        </p:nvSpPr>
        <p:spPr bwMode="auto">
          <a:xfrm>
            <a:off x="2473325" y="2198688"/>
            <a:ext cx="245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FF3300"/>
                </a:solidFill>
                <a:latin typeface="Calibri" pitchFamily="34" charset="0"/>
              </a:rPr>
              <a:t>Longest Dimension, </a:t>
            </a:r>
            <a:r>
              <a:rPr kumimoji="0" lang="el-GR" altLang="zh-TW">
                <a:solidFill>
                  <a:srgbClr val="FF3300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FF3300"/>
                </a:solidFill>
              </a:rPr>
              <a:t>1</a:t>
            </a:r>
            <a:r>
              <a:rPr kumimoji="0" lang="en-US" altLang="zh-TW" baseline="-25000">
                <a:solidFill>
                  <a:srgbClr val="FF3300"/>
                </a:solidFill>
                <a:latin typeface="Calibri" pitchFamily="34" charset="0"/>
              </a:rPr>
              <a:t>d</a:t>
            </a:r>
            <a:endParaRPr kumimoji="0" lang="el-GR" altLang="en-US" baseline="-25000">
              <a:solidFill>
                <a:srgbClr val="FF3300"/>
              </a:solidFill>
              <a:latin typeface="Calibri" pitchFamily="34" charset="0"/>
            </a:endParaRPr>
          </a:p>
          <a:p>
            <a:endParaRPr kumimoji="0" lang="zh-TW" altLang="en-US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1249363" y="2630488"/>
            <a:ext cx="0" cy="31686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641975" y="2630488"/>
            <a:ext cx="0" cy="31686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60" name="文字方塊 8"/>
          <p:cNvSpPr txBox="1">
            <a:spLocks noChangeArrowheads="1"/>
          </p:cNvSpPr>
          <p:nvPr/>
        </p:nvSpPr>
        <p:spPr bwMode="auto">
          <a:xfrm>
            <a:off x="1249363" y="3854450"/>
            <a:ext cx="72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1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min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57361" name="文字方塊 8"/>
          <p:cNvSpPr txBox="1">
            <a:spLocks noChangeArrowheads="1"/>
          </p:cNvSpPr>
          <p:nvPr/>
        </p:nvSpPr>
        <p:spPr bwMode="auto">
          <a:xfrm>
            <a:off x="4921250" y="3848100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1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max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3408363" y="2630488"/>
            <a:ext cx="0" cy="316865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63" name="文字方塊 8"/>
          <p:cNvSpPr txBox="1">
            <a:spLocks noChangeArrowheads="1"/>
          </p:cNvSpPr>
          <p:nvPr/>
        </p:nvSpPr>
        <p:spPr bwMode="auto">
          <a:xfrm>
            <a:off x="2689225" y="36385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</a:rPr>
              <a:t>1</a:t>
            </a:r>
            <a:r>
              <a:rPr kumimoji="0" lang="en-US" altLang="zh-TW" baseline="-2500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57364" name="文字方塊 8"/>
          <p:cNvSpPr txBox="1">
            <a:spLocks noChangeArrowheads="1"/>
          </p:cNvSpPr>
          <p:nvPr/>
        </p:nvSpPr>
        <p:spPr bwMode="auto">
          <a:xfrm>
            <a:off x="7524750" y="32131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7365" name="文字方塊 8"/>
          <p:cNvSpPr txBox="1">
            <a:spLocks noChangeArrowheads="1"/>
          </p:cNvSpPr>
          <p:nvPr/>
        </p:nvSpPr>
        <p:spPr bwMode="auto">
          <a:xfrm>
            <a:off x="6816725" y="2787650"/>
            <a:ext cx="182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Gaussian KD-Tree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0" name="文字方塊 8"/>
          <p:cNvSpPr txBox="1">
            <a:spLocks noChangeArrowheads="1"/>
          </p:cNvSpPr>
          <p:nvPr/>
        </p:nvSpPr>
        <p:spPr bwMode="auto">
          <a:xfrm>
            <a:off x="4568007" y="6079007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animBg="1"/>
      <p:bldP spid="57355" grpId="0"/>
      <p:bldP spid="57356" grpId="0" animBg="1"/>
      <p:bldP spid="57357" grpId="0"/>
      <p:bldP spid="57358" grpId="0" animBg="1"/>
      <p:bldP spid="57359" grpId="0" animBg="1"/>
      <p:bldP spid="57360" grpId="0"/>
      <p:bldP spid="57361" grpId="0"/>
      <p:bldP spid="57362" grpId="0" animBg="1"/>
      <p:bldP spid="57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1249363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5641975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3408363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249363" y="4437063"/>
            <a:ext cx="2170112" cy="13620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Building The Tree</a:t>
            </a:r>
            <a:endParaRPr lang="zh-TW" altLang="en-US" dirty="0" smtClean="0"/>
          </a:p>
        </p:txBody>
      </p:sp>
      <p:sp>
        <p:nvSpPr>
          <p:cNvPr id="59396" name="Freeform 4"/>
          <p:cNvSpPr>
            <a:spLocks/>
          </p:cNvSpPr>
          <p:nvPr/>
        </p:nvSpPr>
        <p:spPr bwMode="auto">
          <a:xfrm>
            <a:off x="1273175" y="2701925"/>
            <a:ext cx="4368800" cy="3071813"/>
          </a:xfrm>
          <a:custGeom>
            <a:avLst/>
            <a:gdLst/>
            <a:ahLst/>
            <a:cxnLst>
              <a:cxn ang="0">
                <a:pos x="0" y="1818"/>
              </a:cxn>
              <a:cxn ang="0">
                <a:pos x="66" y="1785"/>
              </a:cxn>
              <a:cxn ang="0">
                <a:pos x="189" y="1744"/>
              </a:cxn>
              <a:cxn ang="0">
                <a:pos x="321" y="1917"/>
              </a:cxn>
              <a:cxn ang="0">
                <a:pos x="362" y="1999"/>
              </a:cxn>
              <a:cxn ang="0">
                <a:pos x="395" y="2040"/>
              </a:cxn>
              <a:cxn ang="0">
                <a:pos x="518" y="2213"/>
              </a:cxn>
              <a:cxn ang="0">
                <a:pos x="535" y="2230"/>
              </a:cxn>
              <a:cxn ang="0">
                <a:pos x="560" y="2238"/>
              </a:cxn>
              <a:cxn ang="0">
                <a:pos x="593" y="2279"/>
              </a:cxn>
              <a:cxn ang="0">
                <a:pos x="642" y="2254"/>
              </a:cxn>
              <a:cxn ang="0">
                <a:pos x="658" y="2230"/>
              </a:cxn>
              <a:cxn ang="0">
                <a:pos x="716" y="2172"/>
              </a:cxn>
              <a:cxn ang="0">
                <a:pos x="749" y="2090"/>
              </a:cxn>
              <a:cxn ang="0">
                <a:pos x="815" y="1999"/>
              </a:cxn>
              <a:cxn ang="0">
                <a:pos x="856" y="1851"/>
              </a:cxn>
              <a:cxn ang="0">
                <a:pos x="938" y="1760"/>
              </a:cxn>
              <a:cxn ang="0">
                <a:pos x="971" y="1678"/>
              </a:cxn>
              <a:cxn ang="0">
                <a:pos x="1004" y="1563"/>
              </a:cxn>
              <a:cxn ang="0">
                <a:pos x="1078" y="1456"/>
              </a:cxn>
              <a:cxn ang="0">
                <a:pos x="1103" y="1415"/>
              </a:cxn>
              <a:cxn ang="0">
                <a:pos x="1185" y="1308"/>
              </a:cxn>
              <a:cxn ang="0">
                <a:pos x="1243" y="1341"/>
              </a:cxn>
              <a:cxn ang="0">
                <a:pos x="1267" y="1440"/>
              </a:cxn>
              <a:cxn ang="0">
                <a:pos x="1333" y="1448"/>
              </a:cxn>
              <a:cxn ang="0">
                <a:pos x="1440" y="1415"/>
              </a:cxn>
              <a:cxn ang="0">
                <a:pos x="1522" y="1382"/>
              </a:cxn>
              <a:cxn ang="0">
                <a:pos x="1638" y="1259"/>
              </a:cxn>
              <a:cxn ang="0">
                <a:pos x="1679" y="1168"/>
              </a:cxn>
              <a:cxn ang="0">
                <a:pos x="1712" y="946"/>
              </a:cxn>
              <a:cxn ang="0">
                <a:pos x="1753" y="740"/>
              </a:cxn>
              <a:cxn ang="0">
                <a:pos x="1794" y="518"/>
              </a:cxn>
              <a:cxn ang="0">
                <a:pos x="1843" y="436"/>
              </a:cxn>
              <a:cxn ang="0">
                <a:pos x="1884" y="370"/>
              </a:cxn>
              <a:cxn ang="0">
                <a:pos x="1909" y="107"/>
              </a:cxn>
              <a:cxn ang="0">
                <a:pos x="1958" y="41"/>
              </a:cxn>
              <a:cxn ang="0">
                <a:pos x="1991" y="0"/>
              </a:cxn>
              <a:cxn ang="0">
                <a:pos x="2041" y="24"/>
              </a:cxn>
              <a:cxn ang="0">
                <a:pos x="2057" y="49"/>
              </a:cxn>
              <a:cxn ang="0">
                <a:pos x="2115" y="98"/>
              </a:cxn>
              <a:cxn ang="0">
                <a:pos x="2222" y="90"/>
              </a:cxn>
              <a:cxn ang="0">
                <a:pos x="2214" y="65"/>
              </a:cxn>
              <a:cxn ang="0">
                <a:pos x="2230" y="82"/>
              </a:cxn>
              <a:cxn ang="0">
                <a:pos x="2271" y="123"/>
              </a:cxn>
              <a:cxn ang="0">
                <a:pos x="2337" y="98"/>
              </a:cxn>
              <a:cxn ang="0">
                <a:pos x="2353" y="74"/>
              </a:cxn>
              <a:cxn ang="0">
                <a:pos x="2436" y="49"/>
              </a:cxn>
              <a:cxn ang="0">
                <a:pos x="2485" y="32"/>
              </a:cxn>
              <a:cxn ang="0">
                <a:pos x="2551" y="16"/>
              </a:cxn>
              <a:cxn ang="0">
                <a:pos x="2592" y="24"/>
              </a:cxn>
            </a:cxnLst>
            <a:rect l="0" t="0" r="r" b="b"/>
            <a:pathLst>
              <a:path w="2592" h="2279">
                <a:moveTo>
                  <a:pt x="0" y="1818"/>
                </a:moveTo>
                <a:cubicBezTo>
                  <a:pt x="57" y="1800"/>
                  <a:pt x="37" y="1814"/>
                  <a:pt x="66" y="1785"/>
                </a:cubicBezTo>
                <a:cubicBezTo>
                  <a:pt x="93" y="1702"/>
                  <a:pt x="65" y="1735"/>
                  <a:pt x="189" y="1744"/>
                </a:cubicBezTo>
                <a:cubicBezTo>
                  <a:pt x="213" y="1811"/>
                  <a:pt x="277" y="1863"/>
                  <a:pt x="321" y="1917"/>
                </a:cubicBezTo>
                <a:cubicBezTo>
                  <a:pt x="341" y="1942"/>
                  <a:pt x="347" y="1973"/>
                  <a:pt x="362" y="1999"/>
                </a:cubicBezTo>
                <a:cubicBezTo>
                  <a:pt x="371" y="2014"/>
                  <a:pt x="385" y="2025"/>
                  <a:pt x="395" y="2040"/>
                </a:cubicBezTo>
                <a:cubicBezTo>
                  <a:pt x="417" y="2132"/>
                  <a:pt x="418" y="2180"/>
                  <a:pt x="518" y="2213"/>
                </a:cubicBezTo>
                <a:cubicBezTo>
                  <a:pt x="524" y="2219"/>
                  <a:pt x="528" y="2226"/>
                  <a:pt x="535" y="2230"/>
                </a:cubicBezTo>
                <a:cubicBezTo>
                  <a:pt x="543" y="2234"/>
                  <a:pt x="553" y="2233"/>
                  <a:pt x="560" y="2238"/>
                </a:cubicBezTo>
                <a:cubicBezTo>
                  <a:pt x="574" y="2249"/>
                  <a:pt x="581" y="2267"/>
                  <a:pt x="593" y="2279"/>
                </a:cubicBezTo>
                <a:cubicBezTo>
                  <a:pt x="608" y="2268"/>
                  <a:pt x="628" y="2265"/>
                  <a:pt x="642" y="2254"/>
                </a:cubicBezTo>
                <a:cubicBezTo>
                  <a:pt x="650" y="2248"/>
                  <a:pt x="652" y="2237"/>
                  <a:pt x="658" y="2230"/>
                </a:cubicBezTo>
                <a:cubicBezTo>
                  <a:pt x="676" y="2207"/>
                  <a:pt x="691" y="2188"/>
                  <a:pt x="716" y="2172"/>
                </a:cubicBezTo>
                <a:cubicBezTo>
                  <a:pt x="724" y="2139"/>
                  <a:pt x="729" y="2118"/>
                  <a:pt x="749" y="2090"/>
                </a:cubicBezTo>
                <a:cubicBezTo>
                  <a:pt x="761" y="2052"/>
                  <a:pt x="793" y="2031"/>
                  <a:pt x="815" y="1999"/>
                </a:cubicBezTo>
                <a:cubicBezTo>
                  <a:pt x="827" y="1962"/>
                  <a:pt x="841" y="1881"/>
                  <a:pt x="856" y="1851"/>
                </a:cubicBezTo>
                <a:cubicBezTo>
                  <a:pt x="873" y="1815"/>
                  <a:pt x="911" y="1789"/>
                  <a:pt x="938" y="1760"/>
                </a:cubicBezTo>
                <a:cubicBezTo>
                  <a:pt x="947" y="1732"/>
                  <a:pt x="962" y="1707"/>
                  <a:pt x="971" y="1678"/>
                </a:cubicBezTo>
                <a:cubicBezTo>
                  <a:pt x="976" y="1629"/>
                  <a:pt x="970" y="1595"/>
                  <a:pt x="1004" y="1563"/>
                </a:cubicBezTo>
                <a:cubicBezTo>
                  <a:pt x="1021" y="1512"/>
                  <a:pt x="1032" y="1485"/>
                  <a:pt x="1078" y="1456"/>
                </a:cubicBezTo>
                <a:cubicBezTo>
                  <a:pt x="1101" y="1385"/>
                  <a:pt x="1069" y="1471"/>
                  <a:pt x="1103" y="1415"/>
                </a:cubicBezTo>
                <a:cubicBezTo>
                  <a:pt x="1129" y="1373"/>
                  <a:pt x="1132" y="1325"/>
                  <a:pt x="1185" y="1308"/>
                </a:cubicBezTo>
                <a:cubicBezTo>
                  <a:pt x="1212" y="1313"/>
                  <a:pt x="1235" y="1308"/>
                  <a:pt x="1243" y="1341"/>
                </a:cubicBezTo>
                <a:cubicBezTo>
                  <a:pt x="1251" y="1374"/>
                  <a:pt x="1235" y="1430"/>
                  <a:pt x="1267" y="1440"/>
                </a:cubicBezTo>
                <a:cubicBezTo>
                  <a:pt x="1288" y="1446"/>
                  <a:pt x="1311" y="1445"/>
                  <a:pt x="1333" y="1448"/>
                </a:cubicBezTo>
                <a:cubicBezTo>
                  <a:pt x="1375" y="1487"/>
                  <a:pt x="1404" y="1440"/>
                  <a:pt x="1440" y="1415"/>
                </a:cubicBezTo>
                <a:cubicBezTo>
                  <a:pt x="1464" y="1398"/>
                  <a:pt x="1495" y="1391"/>
                  <a:pt x="1522" y="1382"/>
                </a:cubicBezTo>
                <a:cubicBezTo>
                  <a:pt x="1537" y="1314"/>
                  <a:pt x="1576" y="1289"/>
                  <a:pt x="1638" y="1259"/>
                </a:cubicBezTo>
                <a:cubicBezTo>
                  <a:pt x="1649" y="1226"/>
                  <a:pt x="1659" y="1197"/>
                  <a:pt x="1679" y="1168"/>
                </a:cubicBezTo>
                <a:cubicBezTo>
                  <a:pt x="1697" y="1094"/>
                  <a:pt x="1692" y="1020"/>
                  <a:pt x="1712" y="946"/>
                </a:cubicBezTo>
                <a:cubicBezTo>
                  <a:pt x="1723" y="856"/>
                  <a:pt x="1722" y="815"/>
                  <a:pt x="1753" y="740"/>
                </a:cubicBezTo>
                <a:cubicBezTo>
                  <a:pt x="1756" y="678"/>
                  <a:pt x="1738" y="571"/>
                  <a:pt x="1794" y="518"/>
                </a:cubicBezTo>
                <a:cubicBezTo>
                  <a:pt x="1805" y="483"/>
                  <a:pt x="1817" y="462"/>
                  <a:pt x="1843" y="436"/>
                </a:cubicBezTo>
                <a:cubicBezTo>
                  <a:pt x="1855" y="398"/>
                  <a:pt x="1872" y="408"/>
                  <a:pt x="1884" y="370"/>
                </a:cubicBezTo>
                <a:cubicBezTo>
                  <a:pt x="1885" y="348"/>
                  <a:pt x="1878" y="158"/>
                  <a:pt x="1909" y="107"/>
                </a:cubicBezTo>
                <a:cubicBezTo>
                  <a:pt x="1941" y="55"/>
                  <a:pt x="1919" y="148"/>
                  <a:pt x="1958" y="41"/>
                </a:cubicBezTo>
                <a:cubicBezTo>
                  <a:pt x="1970" y="7"/>
                  <a:pt x="1960" y="21"/>
                  <a:pt x="1991" y="0"/>
                </a:cubicBezTo>
                <a:cubicBezTo>
                  <a:pt x="2007" y="10"/>
                  <a:pt x="2027" y="12"/>
                  <a:pt x="2041" y="24"/>
                </a:cubicBezTo>
                <a:cubicBezTo>
                  <a:pt x="2049" y="30"/>
                  <a:pt x="2051" y="41"/>
                  <a:pt x="2057" y="49"/>
                </a:cubicBezTo>
                <a:cubicBezTo>
                  <a:pt x="2073" y="69"/>
                  <a:pt x="2094" y="84"/>
                  <a:pt x="2115" y="98"/>
                </a:cubicBezTo>
                <a:cubicBezTo>
                  <a:pt x="2151" y="95"/>
                  <a:pt x="2188" y="101"/>
                  <a:pt x="2222" y="90"/>
                </a:cubicBezTo>
                <a:cubicBezTo>
                  <a:pt x="2230" y="87"/>
                  <a:pt x="2208" y="71"/>
                  <a:pt x="2214" y="65"/>
                </a:cubicBezTo>
                <a:cubicBezTo>
                  <a:pt x="2220" y="59"/>
                  <a:pt x="2225" y="76"/>
                  <a:pt x="2230" y="82"/>
                </a:cubicBezTo>
                <a:cubicBezTo>
                  <a:pt x="2259" y="120"/>
                  <a:pt x="2230" y="97"/>
                  <a:pt x="2271" y="123"/>
                </a:cubicBezTo>
                <a:cubicBezTo>
                  <a:pt x="2302" y="117"/>
                  <a:pt x="2315" y="120"/>
                  <a:pt x="2337" y="98"/>
                </a:cubicBezTo>
                <a:cubicBezTo>
                  <a:pt x="2344" y="91"/>
                  <a:pt x="2346" y="80"/>
                  <a:pt x="2353" y="74"/>
                </a:cubicBezTo>
                <a:cubicBezTo>
                  <a:pt x="2372" y="59"/>
                  <a:pt x="2414" y="56"/>
                  <a:pt x="2436" y="49"/>
                </a:cubicBezTo>
                <a:cubicBezTo>
                  <a:pt x="2453" y="44"/>
                  <a:pt x="2468" y="36"/>
                  <a:pt x="2485" y="32"/>
                </a:cubicBezTo>
                <a:cubicBezTo>
                  <a:pt x="2507" y="27"/>
                  <a:pt x="2551" y="16"/>
                  <a:pt x="2551" y="16"/>
                </a:cubicBezTo>
                <a:cubicBezTo>
                  <a:pt x="2587" y="25"/>
                  <a:pt x="2573" y="24"/>
                  <a:pt x="2592" y="24"/>
                </a:cubicBezTo>
              </a:path>
            </a:pathLst>
          </a:custGeom>
          <a:noFill/>
          <a:ln w="3810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1033463" y="6015038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1033463" y="19812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399" name="文字方塊 8"/>
          <p:cNvSpPr txBox="1">
            <a:spLocks noChangeArrowheads="1"/>
          </p:cNvSpPr>
          <p:nvPr/>
        </p:nvSpPr>
        <p:spPr bwMode="auto">
          <a:xfrm>
            <a:off x="6073775" y="57991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400" name="文字方塊 8"/>
          <p:cNvSpPr txBox="1">
            <a:spLocks noChangeArrowheads="1"/>
          </p:cNvSpPr>
          <p:nvPr/>
        </p:nvSpPr>
        <p:spPr bwMode="auto">
          <a:xfrm>
            <a:off x="600075" y="1622425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Intensity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1258888" y="4437063"/>
            <a:ext cx="21605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403" name="文字方塊 8"/>
          <p:cNvSpPr txBox="1">
            <a:spLocks noChangeArrowheads="1"/>
          </p:cNvSpPr>
          <p:nvPr/>
        </p:nvSpPr>
        <p:spPr bwMode="auto">
          <a:xfrm>
            <a:off x="2051050" y="4005263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FF3300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FF3300"/>
                </a:solidFill>
              </a:rPr>
              <a:t>2</a:t>
            </a:r>
            <a:r>
              <a:rPr kumimoji="0" lang="en-US" altLang="zh-TW" baseline="-25000">
                <a:solidFill>
                  <a:srgbClr val="FF3300"/>
                </a:solidFill>
                <a:latin typeface="Calibri" pitchFamily="34" charset="0"/>
              </a:rPr>
              <a:t>d</a:t>
            </a:r>
            <a:endParaRPr kumimoji="0" lang="el-GR" altLang="en-US" baseline="-25000">
              <a:solidFill>
                <a:srgbClr val="FF3300"/>
              </a:solidFill>
              <a:latin typeface="Calibri" pitchFamily="34" charset="0"/>
            </a:endParaRPr>
          </a:p>
          <a:p>
            <a:endParaRPr kumimoji="0" lang="zh-TW" altLang="en-US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1249363" y="4437063"/>
            <a:ext cx="9525" cy="13620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3419475" y="4437063"/>
            <a:ext cx="0" cy="13684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406" name="文字方塊 8"/>
          <p:cNvSpPr txBox="1">
            <a:spLocks noChangeArrowheads="1"/>
          </p:cNvSpPr>
          <p:nvPr/>
        </p:nvSpPr>
        <p:spPr bwMode="auto">
          <a:xfrm>
            <a:off x="1181100" y="5510213"/>
            <a:ext cx="72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2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min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59407" name="文字方塊 8"/>
          <p:cNvSpPr txBox="1">
            <a:spLocks noChangeArrowheads="1"/>
          </p:cNvSpPr>
          <p:nvPr/>
        </p:nvSpPr>
        <p:spPr bwMode="auto">
          <a:xfrm>
            <a:off x="3348038" y="5510213"/>
            <a:ext cx="75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2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max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268538" y="4437063"/>
            <a:ext cx="0" cy="13684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409" name="文字方塊 8"/>
          <p:cNvSpPr txBox="1">
            <a:spLocks noChangeArrowheads="1"/>
          </p:cNvSpPr>
          <p:nvPr/>
        </p:nvSpPr>
        <p:spPr bwMode="auto">
          <a:xfrm>
            <a:off x="2151063" y="45815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</a:rPr>
              <a:t>2</a:t>
            </a:r>
            <a:r>
              <a:rPr kumimoji="0" lang="en-US" altLang="zh-TW" baseline="-2500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59410" name="文字方塊 8"/>
          <p:cNvSpPr txBox="1">
            <a:spLocks noChangeArrowheads="1"/>
          </p:cNvSpPr>
          <p:nvPr/>
        </p:nvSpPr>
        <p:spPr bwMode="auto">
          <a:xfrm>
            <a:off x="7524750" y="32131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411" name="文字方塊 8"/>
          <p:cNvSpPr txBox="1">
            <a:spLocks noChangeArrowheads="1"/>
          </p:cNvSpPr>
          <p:nvPr/>
        </p:nvSpPr>
        <p:spPr bwMode="auto">
          <a:xfrm>
            <a:off x="6816725" y="2787650"/>
            <a:ext cx="182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Gaussian KD-Tree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H="1">
            <a:off x="7451725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413" name="文字方塊 8"/>
          <p:cNvSpPr txBox="1">
            <a:spLocks noChangeArrowheads="1"/>
          </p:cNvSpPr>
          <p:nvPr/>
        </p:nvSpPr>
        <p:spPr bwMode="auto">
          <a:xfrm>
            <a:off x="7091363" y="37893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417" name="文字方塊 8"/>
          <p:cNvSpPr txBox="1">
            <a:spLocks noChangeArrowheads="1"/>
          </p:cNvSpPr>
          <p:nvPr/>
        </p:nvSpPr>
        <p:spPr bwMode="auto">
          <a:xfrm>
            <a:off x="1331913" y="44370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文字方塊 8"/>
          <p:cNvSpPr txBox="1">
            <a:spLocks noChangeArrowheads="1"/>
          </p:cNvSpPr>
          <p:nvPr/>
        </p:nvSpPr>
        <p:spPr bwMode="auto">
          <a:xfrm>
            <a:off x="4568007" y="6079007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402" grpId="0" animBg="1"/>
      <p:bldP spid="59403" grpId="0"/>
      <p:bldP spid="59404" grpId="0" animBg="1"/>
      <p:bldP spid="59405" grpId="0" animBg="1"/>
      <p:bldP spid="59406" grpId="0"/>
      <p:bldP spid="59407" grpId="0"/>
      <p:bldP spid="59408" grpId="0" animBg="1"/>
      <p:bldP spid="59409" grpId="0"/>
      <p:bldP spid="594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4" name="Line 28"/>
          <p:cNvSpPr>
            <a:spLocks noChangeShapeType="1"/>
          </p:cNvSpPr>
          <p:nvPr/>
        </p:nvSpPr>
        <p:spPr bwMode="auto">
          <a:xfrm>
            <a:off x="2268538" y="263683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249363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5641975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3408363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394075" y="2682875"/>
            <a:ext cx="2232025" cy="204152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Building The Tree</a:t>
            </a:r>
            <a:endParaRPr lang="zh-TW" altLang="en-US" dirty="0" smtClean="0"/>
          </a:p>
        </p:txBody>
      </p:sp>
      <p:sp>
        <p:nvSpPr>
          <p:cNvPr id="60423" name="Freeform 7"/>
          <p:cNvSpPr>
            <a:spLocks/>
          </p:cNvSpPr>
          <p:nvPr/>
        </p:nvSpPr>
        <p:spPr bwMode="auto">
          <a:xfrm>
            <a:off x="1273175" y="2701925"/>
            <a:ext cx="4368800" cy="3071813"/>
          </a:xfrm>
          <a:custGeom>
            <a:avLst/>
            <a:gdLst/>
            <a:ahLst/>
            <a:cxnLst>
              <a:cxn ang="0">
                <a:pos x="0" y="1818"/>
              </a:cxn>
              <a:cxn ang="0">
                <a:pos x="66" y="1785"/>
              </a:cxn>
              <a:cxn ang="0">
                <a:pos x="189" y="1744"/>
              </a:cxn>
              <a:cxn ang="0">
                <a:pos x="321" y="1917"/>
              </a:cxn>
              <a:cxn ang="0">
                <a:pos x="362" y="1999"/>
              </a:cxn>
              <a:cxn ang="0">
                <a:pos x="395" y="2040"/>
              </a:cxn>
              <a:cxn ang="0">
                <a:pos x="518" y="2213"/>
              </a:cxn>
              <a:cxn ang="0">
                <a:pos x="535" y="2230"/>
              </a:cxn>
              <a:cxn ang="0">
                <a:pos x="560" y="2238"/>
              </a:cxn>
              <a:cxn ang="0">
                <a:pos x="593" y="2279"/>
              </a:cxn>
              <a:cxn ang="0">
                <a:pos x="642" y="2254"/>
              </a:cxn>
              <a:cxn ang="0">
                <a:pos x="658" y="2230"/>
              </a:cxn>
              <a:cxn ang="0">
                <a:pos x="716" y="2172"/>
              </a:cxn>
              <a:cxn ang="0">
                <a:pos x="749" y="2090"/>
              </a:cxn>
              <a:cxn ang="0">
                <a:pos x="815" y="1999"/>
              </a:cxn>
              <a:cxn ang="0">
                <a:pos x="856" y="1851"/>
              </a:cxn>
              <a:cxn ang="0">
                <a:pos x="938" y="1760"/>
              </a:cxn>
              <a:cxn ang="0">
                <a:pos x="971" y="1678"/>
              </a:cxn>
              <a:cxn ang="0">
                <a:pos x="1004" y="1563"/>
              </a:cxn>
              <a:cxn ang="0">
                <a:pos x="1078" y="1456"/>
              </a:cxn>
              <a:cxn ang="0">
                <a:pos x="1103" y="1415"/>
              </a:cxn>
              <a:cxn ang="0">
                <a:pos x="1185" y="1308"/>
              </a:cxn>
              <a:cxn ang="0">
                <a:pos x="1243" y="1341"/>
              </a:cxn>
              <a:cxn ang="0">
                <a:pos x="1267" y="1440"/>
              </a:cxn>
              <a:cxn ang="0">
                <a:pos x="1333" y="1448"/>
              </a:cxn>
              <a:cxn ang="0">
                <a:pos x="1440" y="1415"/>
              </a:cxn>
              <a:cxn ang="0">
                <a:pos x="1522" y="1382"/>
              </a:cxn>
              <a:cxn ang="0">
                <a:pos x="1638" y="1259"/>
              </a:cxn>
              <a:cxn ang="0">
                <a:pos x="1679" y="1168"/>
              </a:cxn>
              <a:cxn ang="0">
                <a:pos x="1712" y="946"/>
              </a:cxn>
              <a:cxn ang="0">
                <a:pos x="1753" y="740"/>
              </a:cxn>
              <a:cxn ang="0">
                <a:pos x="1794" y="518"/>
              </a:cxn>
              <a:cxn ang="0">
                <a:pos x="1843" y="436"/>
              </a:cxn>
              <a:cxn ang="0">
                <a:pos x="1884" y="370"/>
              </a:cxn>
              <a:cxn ang="0">
                <a:pos x="1909" y="107"/>
              </a:cxn>
              <a:cxn ang="0">
                <a:pos x="1958" y="41"/>
              </a:cxn>
              <a:cxn ang="0">
                <a:pos x="1991" y="0"/>
              </a:cxn>
              <a:cxn ang="0">
                <a:pos x="2041" y="24"/>
              </a:cxn>
              <a:cxn ang="0">
                <a:pos x="2057" y="49"/>
              </a:cxn>
              <a:cxn ang="0">
                <a:pos x="2115" y="98"/>
              </a:cxn>
              <a:cxn ang="0">
                <a:pos x="2222" y="90"/>
              </a:cxn>
              <a:cxn ang="0">
                <a:pos x="2214" y="65"/>
              </a:cxn>
              <a:cxn ang="0">
                <a:pos x="2230" y="82"/>
              </a:cxn>
              <a:cxn ang="0">
                <a:pos x="2271" y="123"/>
              </a:cxn>
              <a:cxn ang="0">
                <a:pos x="2337" y="98"/>
              </a:cxn>
              <a:cxn ang="0">
                <a:pos x="2353" y="74"/>
              </a:cxn>
              <a:cxn ang="0">
                <a:pos x="2436" y="49"/>
              </a:cxn>
              <a:cxn ang="0">
                <a:pos x="2485" y="32"/>
              </a:cxn>
              <a:cxn ang="0">
                <a:pos x="2551" y="16"/>
              </a:cxn>
              <a:cxn ang="0">
                <a:pos x="2592" y="24"/>
              </a:cxn>
            </a:cxnLst>
            <a:rect l="0" t="0" r="r" b="b"/>
            <a:pathLst>
              <a:path w="2592" h="2279">
                <a:moveTo>
                  <a:pt x="0" y="1818"/>
                </a:moveTo>
                <a:cubicBezTo>
                  <a:pt x="57" y="1800"/>
                  <a:pt x="37" y="1814"/>
                  <a:pt x="66" y="1785"/>
                </a:cubicBezTo>
                <a:cubicBezTo>
                  <a:pt x="93" y="1702"/>
                  <a:pt x="65" y="1735"/>
                  <a:pt x="189" y="1744"/>
                </a:cubicBezTo>
                <a:cubicBezTo>
                  <a:pt x="213" y="1811"/>
                  <a:pt x="277" y="1863"/>
                  <a:pt x="321" y="1917"/>
                </a:cubicBezTo>
                <a:cubicBezTo>
                  <a:pt x="341" y="1942"/>
                  <a:pt x="347" y="1973"/>
                  <a:pt x="362" y="1999"/>
                </a:cubicBezTo>
                <a:cubicBezTo>
                  <a:pt x="371" y="2014"/>
                  <a:pt x="385" y="2025"/>
                  <a:pt x="395" y="2040"/>
                </a:cubicBezTo>
                <a:cubicBezTo>
                  <a:pt x="417" y="2132"/>
                  <a:pt x="418" y="2180"/>
                  <a:pt x="518" y="2213"/>
                </a:cubicBezTo>
                <a:cubicBezTo>
                  <a:pt x="524" y="2219"/>
                  <a:pt x="528" y="2226"/>
                  <a:pt x="535" y="2230"/>
                </a:cubicBezTo>
                <a:cubicBezTo>
                  <a:pt x="543" y="2234"/>
                  <a:pt x="553" y="2233"/>
                  <a:pt x="560" y="2238"/>
                </a:cubicBezTo>
                <a:cubicBezTo>
                  <a:pt x="574" y="2249"/>
                  <a:pt x="581" y="2267"/>
                  <a:pt x="593" y="2279"/>
                </a:cubicBezTo>
                <a:cubicBezTo>
                  <a:pt x="608" y="2268"/>
                  <a:pt x="628" y="2265"/>
                  <a:pt x="642" y="2254"/>
                </a:cubicBezTo>
                <a:cubicBezTo>
                  <a:pt x="650" y="2248"/>
                  <a:pt x="652" y="2237"/>
                  <a:pt x="658" y="2230"/>
                </a:cubicBezTo>
                <a:cubicBezTo>
                  <a:pt x="676" y="2207"/>
                  <a:pt x="691" y="2188"/>
                  <a:pt x="716" y="2172"/>
                </a:cubicBezTo>
                <a:cubicBezTo>
                  <a:pt x="724" y="2139"/>
                  <a:pt x="729" y="2118"/>
                  <a:pt x="749" y="2090"/>
                </a:cubicBezTo>
                <a:cubicBezTo>
                  <a:pt x="761" y="2052"/>
                  <a:pt x="793" y="2031"/>
                  <a:pt x="815" y="1999"/>
                </a:cubicBezTo>
                <a:cubicBezTo>
                  <a:pt x="827" y="1962"/>
                  <a:pt x="841" y="1881"/>
                  <a:pt x="856" y="1851"/>
                </a:cubicBezTo>
                <a:cubicBezTo>
                  <a:pt x="873" y="1815"/>
                  <a:pt x="911" y="1789"/>
                  <a:pt x="938" y="1760"/>
                </a:cubicBezTo>
                <a:cubicBezTo>
                  <a:pt x="947" y="1732"/>
                  <a:pt x="962" y="1707"/>
                  <a:pt x="971" y="1678"/>
                </a:cubicBezTo>
                <a:cubicBezTo>
                  <a:pt x="976" y="1629"/>
                  <a:pt x="970" y="1595"/>
                  <a:pt x="1004" y="1563"/>
                </a:cubicBezTo>
                <a:cubicBezTo>
                  <a:pt x="1021" y="1512"/>
                  <a:pt x="1032" y="1485"/>
                  <a:pt x="1078" y="1456"/>
                </a:cubicBezTo>
                <a:cubicBezTo>
                  <a:pt x="1101" y="1385"/>
                  <a:pt x="1069" y="1471"/>
                  <a:pt x="1103" y="1415"/>
                </a:cubicBezTo>
                <a:cubicBezTo>
                  <a:pt x="1129" y="1373"/>
                  <a:pt x="1132" y="1325"/>
                  <a:pt x="1185" y="1308"/>
                </a:cubicBezTo>
                <a:cubicBezTo>
                  <a:pt x="1212" y="1313"/>
                  <a:pt x="1235" y="1308"/>
                  <a:pt x="1243" y="1341"/>
                </a:cubicBezTo>
                <a:cubicBezTo>
                  <a:pt x="1251" y="1374"/>
                  <a:pt x="1235" y="1430"/>
                  <a:pt x="1267" y="1440"/>
                </a:cubicBezTo>
                <a:cubicBezTo>
                  <a:pt x="1288" y="1446"/>
                  <a:pt x="1311" y="1445"/>
                  <a:pt x="1333" y="1448"/>
                </a:cubicBezTo>
                <a:cubicBezTo>
                  <a:pt x="1375" y="1487"/>
                  <a:pt x="1404" y="1440"/>
                  <a:pt x="1440" y="1415"/>
                </a:cubicBezTo>
                <a:cubicBezTo>
                  <a:pt x="1464" y="1398"/>
                  <a:pt x="1495" y="1391"/>
                  <a:pt x="1522" y="1382"/>
                </a:cubicBezTo>
                <a:cubicBezTo>
                  <a:pt x="1537" y="1314"/>
                  <a:pt x="1576" y="1289"/>
                  <a:pt x="1638" y="1259"/>
                </a:cubicBezTo>
                <a:cubicBezTo>
                  <a:pt x="1649" y="1226"/>
                  <a:pt x="1659" y="1197"/>
                  <a:pt x="1679" y="1168"/>
                </a:cubicBezTo>
                <a:cubicBezTo>
                  <a:pt x="1697" y="1094"/>
                  <a:pt x="1692" y="1020"/>
                  <a:pt x="1712" y="946"/>
                </a:cubicBezTo>
                <a:cubicBezTo>
                  <a:pt x="1723" y="856"/>
                  <a:pt x="1722" y="815"/>
                  <a:pt x="1753" y="740"/>
                </a:cubicBezTo>
                <a:cubicBezTo>
                  <a:pt x="1756" y="678"/>
                  <a:pt x="1738" y="571"/>
                  <a:pt x="1794" y="518"/>
                </a:cubicBezTo>
                <a:cubicBezTo>
                  <a:pt x="1805" y="483"/>
                  <a:pt x="1817" y="462"/>
                  <a:pt x="1843" y="436"/>
                </a:cubicBezTo>
                <a:cubicBezTo>
                  <a:pt x="1855" y="398"/>
                  <a:pt x="1872" y="408"/>
                  <a:pt x="1884" y="370"/>
                </a:cubicBezTo>
                <a:cubicBezTo>
                  <a:pt x="1885" y="348"/>
                  <a:pt x="1878" y="158"/>
                  <a:pt x="1909" y="107"/>
                </a:cubicBezTo>
                <a:cubicBezTo>
                  <a:pt x="1941" y="55"/>
                  <a:pt x="1919" y="148"/>
                  <a:pt x="1958" y="41"/>
                </a:cubicBezTo>
                <a:cubicBezTo>
                  <a:pt x="1970" y="7"/>
                  <a:pt x="1960" y="21"/>
                  <a:pt x="1991" y="0"/>
                </a:cubicBezTo>
                <a:cubicBezTo>
                  <a:pt x="2007" y="10"/>
                  <a:pt x="2027" y="12"/>
                  <a:pt x="2041" y="24"/>
                </a:cubicBezTo>
                <a:cubicBezTo>
                  <a:pt x="2049" y="30"/>
                  <a:pt x="2051" y="41"/>
                  <a:pt x="2057" y="49"/>
                </a:cubicBezTo>
                <a:cubicBezTo>
                  <a:pt x="2073" y="69"/>
                  <a:pt x="2094" y="84"/>
                  <a:pt x="2115" y="98"/>
                </a:cubicBezTo>
                <a:cubicBezTo>
                  <a:pt x="2151" y="95"/>
                  <a:pt x="2188" y="101"/>
                  <a:pt x="2222" y="90"/>
                </a:cubicBezTo>
                <a:cubicBezTo>
                  <a:pt x="2230" y="87"/>
                  <a:pt x="2208" y="71"/>
                  <a:pt x="2214" y="65"/>
                </a:cubicBezTo>
                <a:cubicBezTo>
                  <a:pt x="2220" y="59"/>
                  <a:pt x="2225" y="76"/>
                  <a:pt x="2230" y="82"/>
                </a:cubicBezTo>
                <a:cubicBezTo>
                  <a:pt x="2259" y="120"/>
                  <a:pt x="2230" y="97"/>
                  <a:pt x="2271" y="123"/>
                </a:cubicBezTo>
                <a:cubicBezTo>
                  <a:pt x="2302" y="117"/>
                  <a:pt x="2315" y="120"/>
                  <a:pt x="2337" y="98"/>
                </a:cubicBezTo>
                <a:cubicBezTo>
                  <a:pt x="2344" y="91"/>
                  <a:pt x="2346" y="80"/>
                  <a:pt x="2353" y="74"/>
                </a:cubicBezTo>
                <a:cubicBezTo>
                  <a:pt x="2372" y="59"/>
                  <a:pt x="2414" y="56"/>
                  <a:pt x="2436" y="49"/>
                </a:cubicBezTo>
                <a:cubicBezTo>
                  <a:pt x="2453" y="44"/>
                  <a:pt x="2468" y="36"/>
                  <a:pt x="2485" y="32"/>
                </a:cubicBezTo>
                <a:cubicBezTo>
                  <a:pt x="2507" y="27"/>
                  <a:pt x="2551" y="16"/>
                  <a:pt x="2551" y="16"/>
                </a:cubicBezTo>
                <a:cubicBezTo>
                  <a:pt x="2587" y="25"/>
                  <a:pt x="2573" y="24"/>
                  <a:pt x="2592" y="24"/>
                </a:cubicBezTo>
              </a:path>
            </a:pathLst>
          </a:custGeom>
          <a:noFill/>
          <a:ln w="3810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1033463" y="6015038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1033463" y="19812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26" name="文字方塊 8"/>
          <p:cNvSpPr txBox="1">
            <a:spLocks noChangeArrowheads="1"/>
          </p:cNvSpPr>
          <p:nvPr/>
        </p:nvSpPr>
        <p:spPr bwMode="auto">
          <a:xfrm>
            <a:off x="6073775" y="57991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427" name="文字方塊 8"/>
          <p:cNvSpPr txBox="1">
            <a:spLocks noChangeArrowheads="1"/>
          </p:cNvSpPr>
          <p:nvPr/>
        </p:nvSpPr>
        <p:spPr bwMode="auto">
          <a:xfrm>
            <a:off x="600075" y="1622425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Intensity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3419475" y="2708275"/>
            <a:ext cx="0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29" name="文字方塊 8"/>
          <p:cNvSpPr txBox="1">
            <a:spLocks noChangeArrowheads="1"/>
          </p:cNvSpPr>
          <p:nvPr/>
        </p:nvSpPr>
        <p:spPr bwMode="auto">
          <a:xfrm>
            <a:off x="2771775" y="3068638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FF3300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FF3300"/>
                </a:solidFill>
              </a:rPr>
              <a:t>3</a:t>
            </a:r>
            <a:r>
              <a:rPr kumimoji="0" lang="en-US" altLang="zh-TW" baseline="-25000">
                <a:solidFill>
                  <a:srgbClr val="FF3300"/>
                </a:solidFill>
                <a:latin typeface="Calibri" pitchFamily="34" charset="0"/>
              </a:rPr>
              <a:t>d</a:t>
            </a:r>
            <a:endParaRPr kumimoji="0" lang="el-GR" altLang="en-US" baseline="-25000">
              <a:solidFill>
                <a:srgbClr val="FF3300"/>
              </a:solidFill>
              <a:latin typeface="Calibri" pitchFamily="34" charset="0"/>
            </a:endParaRPr>
          </a:p>
          <a:p>
            <a:endParaRPr kumimoji="0" lang="zh-TW" altLang="en-US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419475" y="4724400"/>
            <a:ext cx="2232025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3419475" y="2708275"/>
            <a:ext cx="2232025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32" name="文字方塊 8"/>
          <p:cNvSpPr txBox="1">
            <a:spLocks noChangeArrowheads="1"/>
          </p:cNvSpPr>
          <p:nvPr/>
        </p:nvSpPr>
        <p:spPr bwMode="auto">
          <a:xfrm>
            <a:off x="4211638" y="4718050"/>
            <a:ext cx="72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3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min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60433" name="文字方塊 8"/>
          <p:cNvSpPr txBox="1">
            <a:spLocks noChangeArrowheads="1"/>
          </p:cNvSpPr>
          <p:nvPr/>
        </p:nvSpPr>
        <p:spPr bwMode="auto">
          <a:xfrm>
            <a:off x="4427538" y="2276475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3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max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3394075" y="3716338"/>
            <a:ext cx="2233613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35" name="文字方塊 8"/>
          <p:cNvSpPr txBox="1">
            <a:spLocks noChangeArrowheads="1"/>
          </p:cNvSpPr>
          <p:nvPr/>
        </p:nvSpPr>
        <p:spPr bwMode="auto">
          <a:xfrm>
            <a:off x="4716463" y="3349625"/>
            <a:ext cx="590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 dirty="0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30000" dirty="0">
                <a:solidFill>
                  <a:srgbClr val="00FFFF"/>
                </a:solidFill>
              </a:rPr>
              <a:t>3</a:t>
            </a:r>
            <a:r>
              <a:rPr kumimoji="0" lang="en-US" altLang="zh-TW" baseline="-25000" dirty="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 dirty="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60436" name="文字方塊 8"/>
          <p:cNvSpPr txBox="1">
            <a:spLocks noChangeArrowheads="1"/>
          </p:cNvSpPr>
          <p:nvPr/>
        </p:nvSpPr>
        <p:spPr bwMode="auto">
          <a:xfrm>
            <a:off x="7524750" y="32131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437" name="文字方塊 8"/>
          <p:cNvSpPr txBox="1">
            <a:spLocks noChangeArrowheads="1"/>
          </p:cNvSpPr>
          <p:nvPr/>
        </p:nvSpPr>
        <p:spPr bwMode="auto">
          <a:xfrm>
            <a:off x="6816725" y="2787650"/>
            <a:ext cx="182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Gaussian KD-Tree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7451725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439" name="文字方塊 8"/>
          <p:cNvSpPr txBox="1">
            <a:spLocks noChangeArrowheads="1"/>
          </p:cNvSpPr>
          <p:nvPr/>
        </p:nvSpPr>
        <p:spPr bwMode="auto">
          <a:xfrm>
            <a:off x="7091363" y="37893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440" name="文字方塊 8"/>
          <p:cNvSpPr txBox="1">
            <a:spLocks noChangeArrowheads="1"/>
          </p:cNvSpPr>
          <p:nvPr/>
        </p:nvSpPr>
        <p:spPr bwMode="auto">
          <a:xfrm>
            <a:off x="5076825" y="42926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441" name="文字方塊 8"/>
          <p:cNvSpPr txBox="1">
            <a:spLocks noChangeArrowheads="1"/>
          </p:cNvSpPr>
          <p:nvPr/>
        </p:nvSpPr>
        <p:spPr bwMode="auto">
          <a:xfrm>
            <a:off x="7964488" y="37846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7812088" y="3556000"/>
            <a:ext cx="2889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8" name="文字方塊 8"/>
          <p:cNvSpPr txBox="1">
            <a:spLocks noChangeArrowheads="1"/>
          </p:cNvSpPr>
          <p:nvPr/>
        </p:nvSpPr>
        <p:spPr bwMode="auto">
          <a:xfrm>
            <a:off x="4568007" y="6079007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8" grpId="0" animBg="1"/>
      <p:bldP spid="60429" grpId="0"/>
      <p:bldP spid="60430" grpId="0" animBg="1"/>
      <p:bldP spid="60431" grpId="0" animBg="1"/>
      <p:bldP spid="60432" grpId="0"/>
      <p:bldP spid="60433" grpId="0"/>
      <p:bldP spid="60434" grpId="0" animBg="1"/>
      <p:bldP spid="60435" grpId="0"/>
      <p:bldP spid="60440" grpId="0"/>
      <p:bldP spid="60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2268538" y="263683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249363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5641975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408363" y="2630488"/>
            <a:ext cx="0" cy="3168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258888" y="5013325"/>
            <a:ext cx="1009650" cy="74453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Building The Tree</a:t>
            </a:r>
            <a:endParaRPr lang="zh-TW" altLang="en-US" dirty="0" smtClean="0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1273175" y="2701925"/>
            <a:ext cx="4368800" cy="3071813"/>
          </a:xfrm>
          <a:custGeom>
            <a:avLst/>
            <a:gdLst/>
            <a:ahLst/>
            <a:cxnLst>
              <a:cxn ang="0">
                <a:pos x="0" y="1818"/>
              </a:cxn>
              <a:cxn ang="0">
                <a:pos x="66" y="1785"/>
              </a:cxn>
              <a:cxn ang="0">
                <a:pos x="189" y="1744"/>
              </a:cxn>
              <a:cxn ang="0">
                <a:pos x="321" y="1917"/>
              </a:cxn>
              <a:cxn ang="0">
                <a:pos x="362" y="1999"/>
              </a:cxn>
              <a:cxn ang="0">
                <a:pos x="395" y="2040"/>
              </a:cxn>
              <a:cxn ang="0">
                <a:pos x="518" y="2213"/>
              </a:cxn>
              <a:cxn ang="0">
                <a:pos x="535" y="2230"/>
              </a:cxn>
              <a:cxn ang="0">
                <a:pos x="560" y="2238"/>
              </a:cxn>
              <a:cxn ang="0">
                <a:pos x="593" y="2279"/>
              </a:cxn>
              <a:cxn ang="0">
                <a:pos x="642" y="2254"/>
              </a:cxn>
              <a:cxn ang="0">
                <a:pos x="658" y="2230"/>
              </a:cxn>
              <a:cxn ang="0">
                <a:pos x="716" y="2172"/>
              </a:cxn>
              <a:cxn ang="0">
                <a:pos x="749" y="2090"/>
              </a:cxn>
              <a:cxn ang="0">
                <a:pos x="815" y="1999"/>
              </a:cxn>
              <a:cxn ang="0">
                <a:pos x="856" y="1851"/>
              </a:cxn>
              <a:cxn ang="0">
                <a:pos x="938" y="1760"/>
              </a:cxn>
              <a:cxn ang="0">
                <a:pos x="971" y="1678"/>
              </a:cxn>
              <a:cxn ang="0">
                <a:pos x="1004" y="1563"/>
              </a:cxn>
              <a:cxn ang="0">
                <a:pos x="1078" y="1456"/>
              </a:cxn>
              <a:cxn ang="0">
                <a:pos x="1103" y="1415"/>
              </a:cxn>
              <a:cxn ang="0">
                <a:pos x="1185" y="1308"/>
              </a:cxn>
              <a:cxn ang="0">
                <a:pos x="1243" y="1341"/>
              </a:cxn>
              <a:cxn ang="0">
                <a:pos x="1267" y="1440"/>
              </a:cxn>
              <a:cxn ang="0">
                <a:pos x="1333" y="1448"/>
              </a:cxn>
              <a:cxn ang="0">
                <a:pos x="1440" y="1415"/>
              </a:cxn>
              <a:cxn ang="0">
                <a:pos x="1522" y="1382"/>
              </a:cxn>
              <a:cxn ang="0">
                <a:pos x="1638" y="1259"/>
              </a:cxn>
              <a:cxn ang="0">
                <a:pos x="1679" y="1168"/>
              </a:cxn>
              <a:cxn ang="0">
                <a:pos x="1712" y="946"/>
              </a:cxn>
              <a:cxn ang="0">
                <a:pos x="1753" y="740"/>
              </a:cxn>
              <a:cxn ang="0">
                <a:pos x="1794" y="518"/>
              </a:cxn>
              <a:cxn ang="0">
                <a:pos x="1843" y="436"/>
              </a:cxn>
              <a:cxn ang="0">
                <a:pos x="1884" y="370"/>
              </a:cxn>
              <a:cxn ang="0">
                <a:pos x="1909" y="107"/>
              </a:cxn>
              <a:cxn ang="0">
                <a:pos x="1958" y="41"/>
              </a:cxn>
              <a:cxn ang="0">
                <a:pos x="1991" y="0"/>
              </a:cxn>
              <a:cxn ang="0">
                <a:pos x="2041" y="24"/>
              </a:cxn>
              <a:cxn ang="0">
                <a:pos x="2057" y="49"/>
              </a:cxn>
              <a:cxn ang="0">
                <a:pos x="2115" y="98"/>
              </a:cxn>
              <a:cxn ang="0">
                <a:pos x="2222" y="90"/>
              </a:cxn>
              <a:cxn ang="0">
                <a:pos x="2214" y="65"/>
              </a:cxn>
              <a:cxn ang="0">
                <a:pos x="2230" y="82"/>
              </a:cxn>
              <a:cxn ang="0">
                <a:pos x="2271" y="123"/>
              </a:cxn>
              <a:cxn ang="0">
                <a:pos x="2337" y="98"/>
              </a:cxn>
              <a:cxn ang="0">
                <a:pos x="2353" y="74"/>
              </a:cxn>
              <a:cxn ang="0">
                <a:pos x="2436" y="49"/>
              </a:cxn>
              <a:cxn ang="0">
                <a:pos x="2485" y="32"/>
              </a:cxn>
              <a:cxn ang="0">
                <a:pos x="2551" y="16"/>
              </a:cxn>
              <a:cxn ang="0">
                <a:pos x="2592" y="24"/>
              </a:cxn>
            </a:cxnLst>
            <a:rect l="0" t="0" r="r" b="b"/>
            <a:pathLst>
              <a:path w="2592" h="2279">
                <a:moveTo>
                  <a:pt x="0" y="1818"/>
                </a:moveTo>
                <a:cubicBezTo>
                  <a:pt x="57" y="1800"/>
                  <a:pt x="37" y="1814"/>
                  <a:pt x="66" y="1785"/>
                </a:cubicBezTo>
                <a:cubicBezTo>
                  <a:pt x="93" y="1702"/>
                  <a:pt x="65" y="1735"/>
                  <a:pt x="189" y="1744"/>
                </a:cubicBezTo>
                <a:cubicBezTo>
                  <a:pt x="213" y="1811"/>
                  <a:pt x="277" y="1863"/>
                  <a:pt x="321" y="1917"/>
                </a:cubicBezTo>
                <a:cubicBezTo>
                  <a:pt x="341" y="1942"/>
                  <a:pt x="347" y="1973"/>
                  <a:pt x="362" y="1999"/>
                </a:cubicBezTo>
                <a:cubicBezTo>
                  <a:pt x="371" y="2014"/>
                  <a:pt x="385" y="2025"/>
                  <a:pt x="395" y="2040"/>
                </a:cubicBezTo>
                <a:cubicBezTo>
                  <a:pt x="417" y="2132"/>
                  <a:pt x="418" y="2180"/>
                  <a:pt x="518" y="2213"/>
                </a:cubicBezTo>
                <a:cubicBezTo>
                  <a:pt x="524" y="2219"/>
                  <a:pt x="528" y="2226"/>
                  <a:pt x="535" y="2230"/>
                </a:cubicBezTo>
                <a:cubicBezTo>
                  <a:pt x="543" y="2234"/>
                  <a:pt x="553" y="2233"/>
                  <a:pt x="560" y="2238"/>
                </a:cubicBezTo>
                <a:cubicBezTo>
                  <a:pt x="574" y="2249"/>
                  <a:pt x="581" y="2267"/>
                  <a:pt x="593" y="2279"/>
                </a:cubicBezTo>
                <a:cubicBezTo>
                  <a:pt x="608" y="2268"/>
                  <a:pt x="628" y="2265"/>
                  <a:pt x="642" y="2254"/>
                </a:cubicBezTo>
                <a:cubicBezTo>
                  <a:pt x="650" y="2248"/>
                  <a:pt x="652" y="2237"/>
                  <a:pt x="658" y="2230"/>
                </a:cubicBezTo>
                <a:cubicBezTo>
                  <a:pt x="676" y="2207"/>
                  <a:pt x="691" y="2188"/>
                  <a:pt x="716" y="2172"/>
                </a:cubicBezTo>
                <a:cubicBezTo>
                  <a:pt x="724" y="2139"/>
                  <a:pt x="729" y="2118"/>
                  <a:pt x="749" y="2090"/>
                </a:cubicBezTo>
                <a:cubicBezTo>
                  <a:pt x="761" y="2052"/>
                  <a:pt x="793" y="2031"/>
                  <a:pt x="815" y="1999"/>
                </a:cubicBezTo>
                <a:cubicBezTo>
                  <a:pt x="827" y="1962"/>
                  <a:pt x="841" y="1881"/>
                  <a:pt x="856" y="1851"/>
                </a:cubicBezTo>
                <a:cubicBezTo>
                  <a:pt x="873" y="1815"/>
                  <a:pt x="911" y="1789"/>
                  <a:pt x="938" y="1760"/>
                </a:cubicBezTo>
                <a:cubicBezTo>
                  <a:pt x="947" y="1732"/>
                  <a:pt x="962" y="1707"/>
                  <a:pt x="971" y="1678"/>
                </a:cubicBezTo>
                <a:cubicBezTo>
                  <a:pt x="976" y="1629"/>
                  <a:pt x="970" y="1595"/>
                  <a:pt x="1004" y="1563"/>
                </a:cubicBezTo>
                <a:cubicBezTo>
                  <a:pt x="1021" y="1512"/>
                  <a:pt x="1032" y="1485"/>
                  <a:pt x="1078" y="1456"/>
                </a:cubicBezTo>
                <a:cubicBezTo>
                  <a:pt x="1101" y="1385"/>
                  <a:pt x="1069" y="1471"/>
                  <a:pt x="1103" y="1415"/>
                </a:cubicBezTo>
                <a:cubicBezTo>
                  <a:pt x="1129" y="1373"/>
                  <a:pt x="1132" y="1325"/>
                  <a:pt x="1185" y="1308"/>
                </a:cubicBezTo>
                <a:cubicBezTo>
                  <a:pt x="1212" y="1313"/>
                  <a:pt x="1235" y="1308"/>
                  <a:pt x="1243" y="1341"/>
                </a:cubicBezTo>
                <a:cubicBezTo>
                  <a:pt x="1251" y="1374"/>
                  <a:pt x="1235" y="1430"/>
                  <a:pt x="1267" y="1440"/>
                </a:cubicBezTo>
                <a:cubicBezTo>
                  <a:pt x="1288" y="1446"/>
                  <a:pt x="1311" y="1445"/>
                  <a:pt x="1333" y="1448"/>
                </a:cubicBezTo>
                <a:cubicBezTo>
                  <a:pt x="1375" y="1487"/>
                  <a:pt x="1404" y="1440"/>
                  <a:pt x="1440" y="1415"/>
                </a:cubicBezTo>
                <a:cubicBezTo>
                  <a:pt x="1464" y="1398"/>
                  <a:pt x="1495" y="1391"/>
                  <a:pt x="1522" y="1382"/>
                </a:cubicBezTo>
                <a:cubicBezTo>
                  <a:pt x="1537" y="1314"/>
                  <a:pt x="1576" y="1289"/>
                  <a:pt x="1638" y="1259"/>
                </a:cubicBezTo>
                <a:cubicBezTo>
                  <a:pt x="1649" y="1226"/>
                  <a:pt x="1659" y="1197"/>
                  <a:pt x="1679" y="1168"/>
                </a:cubicBezTo>
                <a:cubicBezTo>
                  <a:pt x="1697" y="1094"/>
                  <a:pt x="1692" y="1020"/>
                  <a:pt x="1712" y="946"/>
                </a:cubicBezTo>
                <a:cubicBezTo>
                  <a:pt x="1723" y="856"/>
                  <a:pt x="1722" y="815"/>
                  <a:pt x="1753" y="740"/>
                </a:cubicBezTo>
                <a:cubicBezTo>
                  <a:pt x="1756" y="678"/>
                  <a:pt x="1738" y="571"/>
                  <a:pt x="1794" y="518"/>
                </a:cubicBezTo>
                <a:cubicBezTo>
                  <a:pt x="1805" y="483"/>
                  <a:pt x="1817" y="462"/>
                  <a:pt x="1843" y="436"/>
                </a:cubicBezTo>
                <a:cubicBezTo>
                  <a:pt x="1855" y="398"/>
                  <a:pt x="1872" y="408"/>
                  <a:pt x="1884" y="370"/>
                </a:cubicBezTo>
                <a:cubicBezTo>
                  <a:pt x="1885" y="348"/>
                  <a:pt x="1878" y="158"/>
                  <a:pt x="1909" y="107"/>
                </a:cubicBezTo>
                <a:cubicBezTo>
                  <a:pt x="1941" y="55"/>
                  <a:pt x="1919" y="148"/>
                  <a:pt x="1958" y="41"/>
                </a:cubicBezTo>
                <a:cubicBezTo>
                  <a:pt x="1970" y="7"/>
                  <a:pt x="1960" y="21"/>
                  <a:pt x="1991" y="0"/>
                </a:cubicBezTo>
                <a:cubicBezTo>
                  <a:pt x="2007" y="10"/>
                  <a:pt x="2027" y="12"/>
                  <a:pt x="2041" y="24"/>
                </a:cubicBezTo>
                <a:cubicBezTo>
                  <a:pt x="2049" y="30"/>
                  <a:pt x="2051" y="41"/>
                  <a:pt x="2057" y="49"/>
                </a:cubicBezTo>
                <a:cubicBezTo>
                  <a:pt x="2073" y="69"/>
                  <a:pt x="2094" y="84"/>
                  <a:pt x="2115" y="98"/>
                </a:cubicBezTo>
                <a:cubicBezTo>
                  <a:pt x="2151" y="95"/>
                  <a:pt x="2188" y="101"/>
                  <a:pt x="2222" y="90"/>
                </a:cubicBezTo>
                <a:cubicBezTo>
                  <a:pt x="2230" y="87"/>
                  <a:pt x="2208" y="71"/>
                  <a:pt x="2214" y="65"/>
                </a:cubicBezTo>
                <a:cubicBezTo>
                  <a:pt x="2220" y="59"/>
                  <a:pt x="2225" y="76"/>
                  <a:pt x="2230" y="82"/>
                </a:cubicBezTo>
                <a:cubicBezTo>
                  <a:pt x="2259" y="120"/>
                  <a:pt x="2230" y="97"/>
                  <a:pt x="2271" y="123"/>
                </a:cubicBezTo>
                <a:cubicBezTo>
                  <a:pt x="2302" y="117"/>
                  <a:pt x="2315" y="120"/>
                  <a:pt x="2337" y="98"/>
                </a:cubicBezTo>
                <a:cubicBezTo>
                  <a:pt x="2344" y="91"/>
                  <a:pt x="2346" y="80"/>
                  <a:pt x="2353" y="74"/>
                </a:cubicBezTo>
                <a:cubicBezTo>
                  <a:pt x="2372" y="59"/>
                  <a:pt x="2414" y="56"/>
                  <a:pt x="2436" y="49"/>
                </a:cubicBezTo>
                <a:cubicBezTo>
                  <a:pt x="2453" y="44"/>
                  <a:pt x="2468" y="36"/>
                  <a:pt x="2485" y="32"/>
                </a:cubicBezTo>
                <a:cubicBezTo>
                  <a:pt x="2507" y="27"/>
                  <a:pt x="2551" y="16"/>
                  <a:pt x="2551" y="16"/>
                </a:cubicBezTo>
                <a:cubicBezTo>
                  <a:pt x="2587" y="25"/>
                  <a:pt x="2573" y="24"/>
                  <a:pt x="2592" y="24"/>
                </a:cubicBezTo>
              </a:path>
            </a:pathLst>
          </a:custGeom>
          <a:noFill/>
          <a:ln w="3810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1033463" y="6015038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V="1">
            <a:off x="1033463" y="19812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51" name="文字方塊 8"/>
          <p:cNvSpPr txBox="1">
            <a:spLocks noChangeArrowheads="1"/>
          </p:cNvSpPr>
          <p:nvPr/>
        </p:nvSpPr>
        <p:spPr bwMode="auto">
          <a:xfrm>
            <a:off x="6073775" y="57991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452" name="文字方塊 8"/>
          <p:cNvSpPr txBox="1">
            <a:spLocks noChangeArrowheads="1"/>
          </p:cNvSpPr>
          <p:nvPr/>
        </p:nvSpPr>
        <p:spPr bwMode="auto">
          <a:xfrm>
            <a:off x="600075" y="1622425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Intensity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V="1">
            <a:off x="1258888" y="5013325"/>
            <a:ext cx="10096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54" name="文字方塊 8"/>
          <p:cNvSpPr txBox="1">
            <a:spLocks noChangeArrowheads="1"/>
          </p:cNvSpPr>
          <p:nvPr/>
        </p:nvSpPr>
        <p:spPr bwMode="auto">
          <a:xfrm>
            <a:off x="1187450" y="4652963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FF3300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FF3300"/>
                </a:solidFill>
              </a:rPr>
              <a:t>4</a:t>
            </a:r>
            <a:r>
              <a:rPr kumimoji="0" lang="en-US" altLang="zh-TW" baseline="-25000">
                <a:solidFill>
                  <a:srgbClr val="FF3300"/>
                </a:solidFill>
                <a:latin typeface="Calibri" pitchFamily="34" charset="0"/>
              </a:rPr>
              <a:t>d</a:t>
            </a:r>
            <a:endParaRPr kumimoji="0" lang="el-GR" altLang="en-US" baseline="-25000">
              <a:solidFill>
                <a:srgbClr val="FF3300"/>
              </a:solidFill>
              <a:latin typeface="Calibri" pitchFamily="34" charset="0"/>
            </a:endParaRPr>
          </a:p>
          <a:p>
            <a:endParaRPr kumimoji="0" lang="zh-TW" altLang="en-US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1258888" y="5013325"/>
            <a:ext cx="0" cy="7921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268538" y="5013325"/>
            <a:ext cx="0" cy="7921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57" name="文字方塊 8"/>
          <p:cNvSpPr txBox="1">
            <a:spLocks noChangeArrowheads="1"/>
          </p:cNvSpPr>
          <p:nvPr/>
        </p:nvSpPr>
        <p:spPr bwMode="auto">
          <a:xfrm>
            <a:off x="1116013" y="5661025"/>
            <a:ext cx="72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4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min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61458" name="文字方塊 8"/>
          <p:cNvSpPr txBox="1">
            <a:spLocks noChangeArrowheads="1"/>
          </p:cNvSpPr>
          <p:nvPr/>
        </p:nvSpPr>
        <p:spPr bwMode="auto">
          <a:xfrm>
            <a:off x="2195513" y="5661025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33CC33"/>
                </a:solidFill>
                <a:latin typeface="Calibri" pitchFamily="34" charset="0"/>
              </a:rPr>
              <a:t>η</a:t>
            </a:r>
            <a:r>
              <a:rPr kumimoji="0" lang="en-US" altLang="zh-TW" baseline="30000">
                <a:solidFill>
                  <a:srgbClr val="33CC33"/>
                </a:solidFill>
                <a:latin typeface="Calibri" pitchFamily="34" charset="0"/>
              </a:rPr>
              <a:t>4</a:t>
            </a:r>
            <a:r>
              <a:rPr kumimoji="0" lang="en-US" altLang="zh-TW" baseline="-25000">
                <a:solidFill>
                  <a:srgbClr val="33CC33"/>
                </a:solidFill>
                <a:latin typeface="Calibri" pitchFamily="34" charset="0"/>
              </a:rPr>
              <a:t>max</a:t>
            </a:r>
            <a:endParaRPr kumimoji="0" lang="el-GR" altLang="en-US" baseline="-2500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1754189" y="2701925"/>
            <a:ext cx="1586" cy="307816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60" name="文字方塊 8"/>
          <p:cNvSpPr txBox="1">
            <a:spLocks noChangeArrowheads="1"/>
          </p:cNvSpPr>
          <p:nvPr/>
        </p:nvSpPr>
        <p:spPr bwMode="auto">
          <a:xfrm>
            <a:off x="1704975" y="44116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 dirty="0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30000" dirty="0">
                <a:solidFill>
                  <a:srgbClr val="33CC33"/>
                </a:solidFill>
              </a:rPr>
              <a:t>4</a:t>
            </a:r>
            <a:r>
              <a:rPr kumimoji="0" lang="en-US" altLang="zh-TW" baseline="-25000" dirty="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 dirty="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61461" name="文字方塊 8"/>
          <p:cNvSpPr txBox="1">
            <a:spLocks noChangeArrowheads="1"/>
          </p:cNvSpPr>
          <p:nvPr/>
        </p:nvSpPr>
        <p:spPr bwMode="auto">
          <a:xfrm>
            <a:off x="7524750" y="32131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462" name="文字方塊 8"/>
          <p:cNvSpPr txBox="1">
            <a:spLocks noChangeArrowheads="1"/>
          </p:cNvSpPr>
          <p:nvPr/>
        </p:nvSpPr>
        <p:spPr bwMode="auto">
          <a:xfrm>
            <a:off x="6816725" y="2787650"/>
            <a:ext cx="182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Gaussian KD-Tree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7451725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64" name="文字方塊 8"/>
          <p:cNvSpPr txBox="1">
            <a:spLocks noChangeArrowheads="1"/>
          </p:cNvSpPr>
          <p:nvPr/>
        </p:nvSpPr>
        <p:spPr bwMode="auto">
          <a:xfrm>
            <a:off x="7091363" y="37893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465" name="文字方塊 8"/>
          <p:cNvSpPr txBox="1">
            <a:spLocks noChangeArrowheads="1"/>
          </p:cNvSpPr>
          <p:nvPr/>
        </p:nvSpPr>
        <p:spPr bwMode="auto">
          <a:xfrm>
            <a:off x="1300412" y="5299869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 dirty="0">
                <a:latin typeface="Calibri" pitchFamily="34" charset="0"/>
              </a:rPr>
              <a:t>η</a:t>
            </a:r>
            <a:r>
              <a:rPr kumimoji="0" lang="en-US" altLang="zh-TW" baseline="30000" dirty="0"/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61466" name="文字方塊 8"/>
          <p:cNvSpPr txBox="1">
            <a:spLocks noChangeArrowheads="1"/>
          </p:cNvSpPr>
          <p:nvPr/>
        </p:nvSpPr>
        <p:spPr bwMode="auto">
          <a:xfrm>
            <a:off x="7964488" y="37846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7812088" y="3556000"/>
            <a:ext cx="2889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68" name="文字方塊 8"/>
          <p:cNvSpPr txBox="1">
            <a:spLocks noChangeArrowheads="1"/>
          </p:cNvSpPr>
          <p:nvPr/>
        </p:nvSpPr>
        <p:spPr bwMode="auto">
          <a:xfrm>
            <a:off x="6732588" y="43656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H="1">
            <a:off x="7019925" y="4149725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3394075" y="3716338"/>
            <a:ext cx="22336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" name="文字方塊 8"/>
          <p:cNvSpPr txBox="1">
            <a:spLocks noChangeArrowheads="1"/>
          </p:cNvSpPr>
          <p:nvPr/>
        </p:nvSpPr>
        <p:spPr bwMode="auto">
          <a:xfrm>
            <a:off x="4568007" y="6079007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53" grpId="0" animBg="1"/>
      <p:bldP spid="61454" grpId="0"/>
      <p:bldP spid="61455" grpId="0" animBg="1"/>
      <p:bldP spid="61456" grpId="0" animBg="1"/>
      <p:bldP spid="61457" grpId="0"/>
      <p:bldP spid="61458" grpId="0"/>
      <p:bldP spid="61459" grpId="0" animBg="1"/>
      <p:bldP spid="61460" grpId="0"/>
      <p:bldP spid="61465" grpId="0"/>
      <p:bldP spid="61466" grpId="0"/>
      <p:bldP spid="614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Building The Tree</a:t>
            </a:r>
            <a:endParaRPr lang="zh-TW" altLang="en-US" dirty="0" smtClean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 l="9261" b="19099"/>
          <a:stretch>
            <a:fillRect/>
          </a:stretch>
        </p:blipFill>
        <p:spPr bwMode="auto">
          <a:xfrm>
            <a:off x="1055688" y="2224088"/>
            <a:ext cx="489585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033463" y="6015038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1033463" y="19812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6566" name="文字方塊 8"/>
          <p:cNvSpPr txBox="1">
            <a:spLocks noChangeArrowheads="1"/>
          </p:cNvSpPr>
          <p:nvPr/>
        </p:nvSpPr>
        <p:spPr bwMode="auto">
          <a:xfrm>
            <a:off x="6073775" y="57991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7" name="文字方塊 8"/>
          <p:cNvSpPr txBox="1">
            <a:spLocks noChangeArrowheads="1"/>
          </p:cNvSpPr>
          <p:nvPr/>
        </p:nvSpPr>
        <p:spPr bwMode="auto">
          <a:xfrm>
            <a:off x="600075" y="1622425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Intensity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419475" y="2336800"/>
            <a:ext cx="2292350" cy="1308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71" name="AutoShape 11"/>
          <p:cNvSpPr>
            <a:spLocks/>
          </p:cNvSpPr>
          <p:nvPr/>
        </p:nvSpPr>
        <p:spPr bwMode="auto">
          <a:xfrm>
            <a:off x="6588125" y="3644900"/>
            <a:ext cx="2232025" cy="1584325"/>
          </a:xfrm>
          <a:prstGeom prst="borderCallout1">
            <a:avLst>
              <a:gd name="adj1" fmla="val 7213"/>
              <a:gd name="adj2" fmla="val -3412"/>
              <a:gd name="adj3" fmla="val -31565"/>
              <a:gd name="adj4" fmla="val -39190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TW" b="1">
                <a:solidFill>
                  <a:srgbClr val="FF3300"/>
                </a:solidFill>
                <a:latin typeface="Calibri" pitchFamily="34" charset="0"/>
              </a:rPr>
              <a:t>Inner Node</a:t>
            </a:r>
          </a:p>
          <a:p>
            <a:pPr>
              <a:buFontTx/>
              <a:buChar char="•"/>
            </a:pPr>
            <a:r>
              <a:rPr lang="en-US" altLang="zh-TW">
                <a:latin typeface="Calibri" pitchFamily="34" charset="0"/>
              </a:rPr>
              <a:t>Cutting Dimension</a:t>
            </a:r>
          </a:p>
          <a:p>
            <a:pPr>
              <a:buFontTx/>
              <a:buChar char="•"/>
            </a:pPr>
            <a:r>
              <a:rPr lang="en-US" altLang="zh-TW">
                <a:latin typeface="Calibri" pitchFamily="34" charset="0"/>
              </a:rPr>
              <a:t>Min, Max Bound</a:t>
            </a:r>
          </a:p>
          <a:p>
            <a:pPr>
              <a:buFontTx/>
              <a:buChar char="•"/>
            </a:pPr>
            <a:r>
              <a:rPr lang="en-US" altLang="zh-TW">
                <a:latin typeface="Calibri" pitchFamily="34" charset="0"/>
              </a:rPr>
              <a:t>Left, Right Child</a:t>
            </a:r>
          </a:p>
        </p:txBody>
      </p:sp>
      <p:sp>
        <p:nvSpPr>
          <p:cNvPr id="66572" name="文字方塊 8"/>
          <p:cNvSpPr txBox="1">
            <a:spLocks noChangeArrowheads="1"/>
          </p:cNvSpPr>
          <p:nvPr/>
        </p:nvSpPr>
        <p:spPr bwMode="auto">
          <a:xfrm>
            <a:off x="7585075" y="16938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3" name="文字方塊 8"/>
          <p:cNvSpPr txBox="1">
            <a:spLocks noChangeArrowheads="1"/>
          </p:cNvSpPr>
          <p:nvPr/>
        </p:nvSpPr>
        <p:spPr bwMode="auto">
          <a:xfrm>
            <a:off x="6877050" y="1268413"/>
            <a:ext cx="182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Gaussian KD-Tree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>
            <a:off x="7512050" y="2054225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6575" name="文字方塊 8"/>
          <p:cNvSpPr txBox="1">
            <a:spLocks noChangeArrowheads="1"/>
          </p:cNvSpPr>
          <p:nvPr/>
        </p:nvSpPr>
        <p:spPr bwMode="auto">
          <a:xfrm>
            <a:off x="7151688" y="22701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6" name="文字方塊 8"/>
          <p:cNvSpPr txBox="1">
            <a:spLocks noChangeArrowheads="1"/>
          </p:cNvSpPr>
          <p:nvPr/>
        </p:nvSpPr>
        <p:spPr bwMode="auto">
          <a:xfrm>
            <a:off x="8024813" y="22653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7872413" y="2036763"/>
            <a:ext cx="2889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6578" name="文字方塊 8"/>
          <p:cNvSpPr txBox="1">
            <a:spLocks noChangeArrowheads="1"/>
          </p:cNvSpPr>
          <p:nvPr/>
        </p:nvSpPr>
        <p:spPr bwMode="auto">
          <a:xfrm>
            <a:off x="6792913" y="28463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>
                <a:latin typeface="Calibri" pitchFamily="34" charset="0"/>
              </a:rPr>
              <a:t>η</a:t>
            </a:r>
            <a:r>
              <a:rPr kumimoji="0" lang="en-US" altLang="zh-TW" baseline="30000"/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H="1">
            <a:off x="7080250" y="26304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6580" name="文字方塊 8"/>
          <p:cNvSpPr txBox="1">
            <a:spLocks noChangeArrowheads="1"/>
          </p:cNvSpPr>
          <p:nvPr/>
        </p:nvSpPr>
        <p:spPr bwMode="auto">
          <a:xfrm>
            <a:off x="7812088" y="2492375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  ……</a:t>
            </a:r>
          </a:p>
          <a:p>
            <a:r>
              <a:rPr kumimoji="0" lang="en-US" altLang="zh-TW">
                <a:latin typeface="Calibri" pitchFamily="34" charset="0"/>
              </a:rPr>
              <a:t>………….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" name="文字方塊 8"/>
          <p:cNvSpPr txBox="1">
            <a:spLocks noChangeArrowheads="1"/>
          </p:cNvSpPr>
          <p:nvPr/>
        </p:nvSpPr>
        <p:spPr bwMode="auto">
          <a:xfrm>
            <a:off x="4568007" y="6079007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920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71" grpId="0" animBg="1"/>
      <p:bldP spid="66576" grpId="0"/>
      <p:bldP spid="66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Building The Tree</a:t>
            </a:r>
            <a:endParaRPr lang="zh-TW" altLang="en-US" dirty="0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 l="9261" b="19099"/>
          <a:stretch>
            <a:fillRect/>
          </a:stretch>
        </p:blipFill>
        <p:spPr bwMode="auto">
          <a:xfrm>
            <a:off x="1055688" y="2224088"/>
            <a:ext cx="489585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1033463" y="6015038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1033463" y="19812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8614" name="文字方塊 8"/>
          <p:cNvSpPr txBox="1">
            <a:spLocks noChangeArrowheads="1"/>
          </p:cNvSpPr>
          <p:nvPr/>
        </p:nvSpPr>
        <p:spPr bwMode="auto">
          <a:xfrm>
            <a:off x="6073775" y="57991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5" name="文字方塊 8"/>
          <p:cNvSpPr txBox="1">
            <a:spLocks noChangeArrowheads="1"/>
          </p:cNvSpPr>
          <p:nvPr/>
        </p:nvSpPr>
        <p:spPr bwMode="auto">
          <a:xfrm>
            <a:off x="600075" y="1622425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Intensity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432175" y="3043238"/>
            <a:ext cx="1500188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8617" name="AutoShape 9"/>
          <p:cNvSpPr>
            <a:spLocks/>
          </p:cNvSpPr>
          <p:nvPr/>
        </p:nvSpPr>
        <p:spPr bwMode="auto">
          <a:xfrm>
            <a:off x="6732588" y="3716338"/>
            <a:ext cx="2232025" cy="720725"/>
          </a:xfrm>
          <a:prstGeom prst="borderCallout1">
            <a:avLst>
              <a:gd name="adj1" fmla="val 15861"/>
              <a:gd name="adj2" fmla="val -3412"/>
              <a:gd name="adj3" fmla="val -53963"/>
              <a:gd name="adj4" fmla="val -80796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TW" b="1">
                <a:solidFill>
                  <a:srgbClr val="FF3300"/>
                </a:solidFill>
                <a:latin typeface="Calibri" pitchFamily="34" charset="0"/>
              </a:rPr>
              <a:t>Leaf Node</a:t>
            </a:r>
          </a:p>
          <a:p>
            <a:pPr>
              <a:buFontTx/>
              <a:buChar char="•"/>
            </a:pPr>
            <a:r>
              <a:rPr lang="en-US" altLang="zh-TW">
                <a:latin typeface="Calibri" pitchFamily="34" charset="0"/>
              </a:rPr>
              <a:t>Position</a:t>
            </a:r>
          </a:p>
        </p:txBody>
      </p:sp>
      <p:sp>
        <p:nvSpPr>
          <p:cNvPr id="10" name="文字方塊 8"/>
          <p:cNvSpPr txBox="1">
            <a:spLocks noChangeArrowheads="1"/>
          </p:cNvSpPr>
          <p:nvPr/>
        </p:nvSpPr>
        <p:spPr bwMode="auto">
          <a:xfrm>
            <a:off x="4568007" y="6079007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880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9826" y="1690007"/>
            <a:ext cx="8996362" cy="3081338"/>
            <a:chOff x="93" y="2160"/>
            <a:chExt cx="5667" cy="1941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" y="2160"/>
              <a:ext cx="5667" cy="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719" y="3105"/>
              <a:ext cx="363" cy="370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1066" y="2478"/>
              <a:ext cx="861" cy="643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066" y="3483"/>
              <a:ext cx="861" cy="137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" name="文字方塊 8"/>
          <p:cNvSpPr txBox="1">
            <a:spLocks noChangeArrowheads="1"/>
          </p:cNvSpPr>
          <p:nvPr/>
        </p:nvSpPr>
        <p:spPr bwMode="auto">
          <a:xfrm>
            <a:off x="7501336" y="4771656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Freeform 11"/>
          <p:cNvSpPr>
            <a:spLocks/>
          </p:cNvSpPr>
          <p:nvPr/>
        </p:nvSpPr>
        <p:spPr bwMode="auto">
          <a:xfrm>
            <a:off x="1042988" y="3273425"/>
            <a:ext cx="4219575" cy="1660525"/>
          </a:xfrm>
          <a:custGeom>
            <a:avLst/>
            <a:gdLst/>
            <a:ahLst/>
            <a:cxnLst>
              <a:cxn ang="0">
                <a:pos x="0" y="1035"/>
              </a:cxn>
              <a:cxn ang="0">
                <a:pos x="662" y="903"/>
              </a:cxn>
              <a:cxn ang="0">
                <a:pos x="1161" y="177"/>
              </a:cxn>
              <a:cxn ang="0">
                <a:pos x="1361" y="0"/>
              </a:cxn>
              <a:cxn ang="0">
                <a:pos x="1569" y="177"/>
              </a:cxn>
              <a:cxn ang="0">
                <a:pos x="1932" y="812"/>
              </a:cxn>
              <a:cxn ang="0">
                <a:pos x="2279" y="994"/>
              </a:cxn>
              <a:cxn ang="0">
                <a:pos x="2658" y="1039"/>
              </a:cxn>
            </a:cxnLst>
            <a:rect l="0" t="0" r="r" b="b"/>
            <a:pathLst>
              <a:path w="2658" h="1046">
                <a:moveTo>
                  <a:pt x="0" y="1035"/>
                </a:moveTo>
                <a:cubicBezTo>
                  <a:pt x="110" y="1014"/>
                  <a:pt x="469" y="1046"/>
                  <a:pt x="662" y="903"/>
                </a:cubicBezTo>
                <a:cubicBezTo>
                  <a:pt x="855" y="760"/>
                  <a:pt x="1045" y="327"/>
                  <a:pt x="1161" y="177"/>
                </a:cubicBezTo>
                <a:cubicBezTo>
                  <a:pt x="1277" y="27"/>
                  <a:pt x="1293" y="0"/>
                  <a:pt x="1361" y="0"/>
                </a:cubicBezTo>
                <a:cubicBezTo>
                  <a:pt x="1429" y="0"/>
                  <a:pt x="1474" y="42"/>
                  <a:pt x="1569" y="177"/>
                </a:cubicBezTo>
                <a:cubicBezTo>
                  <a:pt x="1664" y="312"/>
                  <a:pt x="1814" y="676"/>
                  <a:pt x="1932" y="812"/>
                </a:cubicBezTo>
                <a:cubicBezTo>
                  <a:pt x="2050" y="948"/>
                  <a:pt x="2158" y="956"/>
                  <a:pt x="2279" y="994"/>
                </a:cubicBezTo>
                <a:cubicBezTo>
                  <a:pt x="2400" y="1032"/>
                  <a:pt x="2579" y="1030"/>
                  <a:pt x="2658" y="1039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3635375" y="3043238"/>
            <a:ext cx="1728788" cy="18732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2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1-D Example of Splatting</a:t>
            </a:r>
            <a:endParaRPr lang="zh-TW" altLang="en-US" sz="3200" dirty="0" smtClean="0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3059113" y="4845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611188" y="4941888"/>
            <a:ext cx="633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736" name="文字方塊 8"/>
          <p:cNvSpPr txBox="1">
            <a:spLocks noChangeArrowheads="1"/>
          </p:cNvSpPr>
          <p:nvPr/>
        </p:nvSpPr>
        <p:spPr bwMode="auto">
          <a:xfrm>
            <a:off x="6948488" y="479901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3737" name="文字方塊 8"/>
          <p:cNvSpPr txBox="1">
            <a:spLocks noChangeArrowheads="1"/>
          </p:cNvSpPr>
          <p:nvPr/>
        </p:nvSpPr>
        <p:spPr bwMode="auto">
          <a:xfrm>
            <a:off x="2484438" y="5013325"/>
            <a:ext cx="108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Querying </a:t>
            </a:r>
          </a:p>
          <a:p>
            <a:pPr algn="ctr"/>
            <a:r>
              <a:rPr kumimoji="0" lang="en-US" altLang="zh-TW">
                <a:latin typeface="Calibri" pitchFamily="34" charset="0"/>
              </a:rPr>
              <a:t>Position</a:t>
            </a:r>
          </a:p>
        </p:txBody>
      </p:sp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2" cstate="print"/>
          <a:srcRect l="56683" t="6311" b="21359"/>
          <a:stretch>
            <a:fillRect/>
          </a:stretch>
        </p:blipFill>
        <p:spPr bwMode="auto">
          <a:xfrm>
            <a:off x="5219700" y="549275"/>
            <a:ext cx="32464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42" name="文字方塊 8"/>
          <p:cNvSpPr txBox="1">
            <a:spLocks noChangeArrowheads="1"/>
          </p:cNvSpPr>
          <p:nvPr/>
        </p:nvSpPr>
        <p:spPr bwMode="auto">
          <a:xfrm>
            <a:off x="8450263" y="22701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33CC33"/>
                </a:solidFill>
                <a:latin typeface="Calibri" pitchFamily="34" charset="0"/>
              </a:rPr>
              <a:t>Space</a:t>
            </a:r>
            <a:endParaRPr kumimoji="0" lang="zh-TW" altLang="en-US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73743" name="文字方塊 8"/>
          <p:cNvSpPr txBox="1">
            <a:spLocks noChangeArrowheads="1"/>
          </p:cNvSpPr>
          <p:nvPr/>
        </p:nvSpPr>
        <p:spPr bwMode="auto">
          <a:xfrm>
            <a:off x="7227888" y="2643188"/>
            <a:ext cx="108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FF3300"/>
                </a:solidFill>
                <a:latin typeface="Calibri" pitchFamily="34" charset="0"/>
              </a:rPr>
              <a:t>Querying </a:t>
            </a:r>
          </a:p>
          <a:p>
            <a:pPr algn="ctr"/>
            <a:r>
              <a:rPr kumimoji="0" lang="en-US" altLang="zh-TW">
                <a:solidFill>
                  <a:srgbClr val="FF3300"/>
                </a:solidFill>
                <a:latin typeface="Calibri" pitchFamily="34" charset="0"/>
              </a:rPr>
              <a:t>Position</a:t>
            </a: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3635375" y="2420938"/>
            <a:ext cx="0" cy="316865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747" name="文字方塊 8"/>
          <p:cNvSpPr txBox="1">
            <a:spLocks noChangeArrowheads="1"/>
          </p:cNvSpPr>
          <p:nvPr/>
        </p:nvSpPr>
        <p:spPr bwMode="auto">
          <a:xfrm>
            <a:off x="3635375" y="2565400"/>
            <a:ext cx="60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-2500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1042988" y="3068638"/>
            <a:ext cx="2592387" cy="18732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8" name="文字方塊 8"/>
          <p:cNvSpPr txBox="1">
            <a:spLocks noChangeArrowheads="1"/>
          </p:cNvSpPr>
          <p:nvPr/>
        </p:nvSpPr>
        <p:spPr bwMode="auto">
          <a:xfrm>
            <a:off x="1331913" y="2924175"/>
            <a:ext cx="202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Sample Distribution</a:t>
            </a:r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7235825" y="333375"/>
            <a:ext cx="0" cy="338296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753" name="文字方塊 8"/>
          <p:cNvSpPr txBox="1">
            <a:spLocks noChangeArrowheads="1"/>
          </p:cNvSpPr>
          <p:nvPr/>
        </p:nvSpPr>
        <p:spPr bwMode="auto">
          <a:xfrm>
            <a:off x="7164388" y="115888"/>
            <a:ext cx="608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-2500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 flipV="1">
            <a:off x="7164388" y="2205038"/>
            <a:ext cx="144462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V="1">
            <a:off x="5364163" y="2276475"/>
            <a:ext cx="338455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755" name="Freeform 27"/>
          <p:cNvSpPr>
            <a:spLocks/>
          </p:cNvSpPr>
          <p:nvPr/>
        </p:nvSpPr>
        <p:spPr bwMode="auto">
          <a:xfrm>
            <a:off x="6380163" y="1666875"/>
            <a:ext cx="1447800" cy="569913"/>
          </a:xfrm>
          <a:custGeom>
            <a:avLst/>
            <a:gdLst/>
            <a:ahLst/>
            <a:cxnLst>
              <a:cxn ang="0">
                <a:pos x="0" y="1035"/>
              </a:cxn>
              <a:cxn ang="0">
                <a:pos x="662" y="903"/>
              </a:cxn>
              <a:cxn ang="0">
                <a:pos x="1161" y="177"/>
              </a:cxn>
              <a:cxn ang="0">
                <a:pos x="1361" y="0"/>
              </a:cxn>
              <a:cxn ang="0">
                <a:pos x="1569" y="177"/>
              </a:cxn>
              <a:cxn ang="0">
                <a:pos x="1932" y="812"/>
              </a:cxn>
              <a:cxn ang="0">
                <a:pos x="2279" y="994"/>
              </a:cxn>
              <a:cxn ang="0">
                <a:pos x="2658" y="1039"/>
              </a:cxn>
            </a:cxnLst>
            <a:rect l="0" t="0" r="r" b="b"/>
            <a:pathLst>
              <a:path w="2658" h="1046">
                <a:moveTo>
                  <a:pt x="0" y="1035"/>
                </a:moveTo>
                <a:cubicBezTo>
                  <a:pt x="110" y="1014"/>
                  <a:pt x="469" y="1046"/>
                  <a:pt x="662" y="903"/>
                </a:cubicBezTo>
                <a:cubicBezTo>
                  <a:pt x="855" y="760"/>
                  <a:pt x="1045" y="327"/>
                  <a:pt x="1161" y="177"/>
                </a:cubicBezTo>
                <a:cubicBezTo>
                  <a:pt x="1277" y="27"/>
                  <a:pt x="1293" y="0"/>
                  <a:pt x="1361" y="0"/>
                </a:cubicBezTo>
                <a:cubicBezTo>
                  <a:pt x="1429" y="0"/>
                  <a:pt x="1474" y="42"/>
                  <a:pt x="1569" y="177"/>
                </a:cubicBezTo>
                <a:cubicBezTo>
                  <a:pt x="1664" y="312"/>
                  <a:pt x="1814" y="676"/>
                  <a:pt x="1932" y="812"/>
                </a:cubicBezTo>
                <a:cubicBezTo>
                  <a:pt x="2050" y="948"/>
                  <a:pt x="2158" y="956"/>
                  <a:pt x="2279" y="994"/>
                </a:cubicBezTo>
                <a:cubicBezTo>
                  <a:pt x="2400" y="1032"/>
                  <a:pt x="2579" y="1030"/>
                  <a:pt x="2658" y="1039"/>
                </a:cubicBezTo>
              </a:path>
            </a:pathLst>
          </a:custGeom>
          <a:solidFill>
            <a:schemeClr val="accent2">
              <a:alpha val="60001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756" name="AutoShape 28"/>
          <p:cNvSpPr>
            <a:spLocks noChangeArrowheads="1"/>
          </p:cNvSpPr>
          <p:nvPr/>
        </p:nvSpPr>
        <p:spPr bwMode="auto">
          <a:xfrm>
            <a:off x="3851275" y="4137025"/>
            <a:ext cx="792163" cy="393700"/>
          </a:xfrm>
          <a:prstGeom prst="rightArrow">
            <a:avLst>
              <a:gd name="adj1" fmla="val 50000"/>
              <a:gd name="adj2" fmla="val 503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7" name="AutoShape 29"/>
          <p:cNvSpPr>
            <a:spLocks noChangeArrowheads="1"/>
          </p:cNvSpPr>
          <p:nvPr/>
        </p:nvSpPr>
        <p:spPr bwMode="auto">
          <a:xfrm>
            <a:off x="2555875" y="4149725"/>
            <a:ext cx="792163" cy="358775"/>
          </a:xfrm>
          <a:prstGeom prst="lef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8" name="文字方塊 8"/>
          <p:cNvSpPr txBox="1">
            <a:spLocks noChangeArrowheads="1"/>
          </p:cNvSpPr>
          <p:nvPr/>
        </p:nvSpPr>
        <p:spPr bwMode="auto">
          <a:xfrm>
            <a:off x="3851275" y="3716338"/>
            <a:ext cx="1004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Splatting</a:t>
            </a:r>
          </a:p>
        </p:txBody>
      </p:sp>
      <p:sp>
        <p:nvSpPr>
          <p:cNvPr id="73759" name="文字方塊 8"/>
          <p:cNvSpPr txBox="1">
            <a:spLocks noChangeArrowheads="1"/>
          </p:cNvSpPr>
          <p:nvPr/>
        </p:nvSpPr>
        <p:spPr bwMode="auto">
          <a:xfrm>
            <a:off x="2484438" y="3716338"/>
            <a:ext cx="1004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Splatting</a:t>
            </a:r>
          </a:p>
        </p:txBody>
      </p:sp>
      <p:sp>
        <p:nvSpPr>
          <p:cNvPr id="25" name="文字方塊 8"/>
          <p:cNvSpPr txBox="1">
            <a:spLocks noChangeArrowheads="1"/>
          </p:cNvSpPr>
          <p:nvPr/>
        </p:nvSpPr>
        <p:spPr bwMode="auto">
          <a:xfrm>
            <a:off x="6752061" y="5156093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73749" grpId="0" animBg="1"/>
      <p:bldP spid="73745" grpId="0" animBg="1"/>
      <p:bldP spid="73747" grpId="0"/>
      <p:bldP spid="73751" grpId="0" animBg="1"/>
      <p:bldP spid="73738" grpId="0"/>
      <p:bldP spid="73755" grpId="0" animBg="1"/>
      <p:bldP spid="73756" grpId="0" animBg="1"/>
      <p:bldP spid="73757" grpId="0" animBg="1"/>
      <p:bldP spid="73758" grpId="0"/>
      <p:bldP spid="737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>
            <a:off x="1042988" y="3860800"/>
            <a:ext cx="4219575" cy="1073150"/>
          </a:xfrm>
          <a:custGeom>
            <a:avLst/>
            <a:gdLst/>
            <a:ahLst/>
            <a:cxnLst>
              <a:cxn ang="0">
                <a:pos x="0" y="1035"/>
              </a:cxn>
              <a:cxn ang="0">
                <a:pos x="662" y="903"/>
              </a:cxn>
              <a:cxn ang="0">
                <a:pos x="1161" y="177"/>
              </a:cxn>
              <a:cxn ang="0">
                <a:pos x="1361" y="0"/>
              </a:cxn>
              <a:cxn ang="0">
                <a:pos x="1569" y="177"/>
              </a:cxn>
              <a:cxn ang="0">
                <a:pos x="1932" y="812"/>
              </a:cxn>
              <a:cxn ang="0">
                <a:pos x="2279" y="994"/>
              </a:cxn>
              <a:cxn ang="0">
                <a:pos x="2658" y="1039"/>
              </a:cxn>
            </a:cxnLst>
            <a:rect l="0" t="0" r="r" b="b"/>
            <a:pathLst>
              <a:path w="2658" h="1046">
                <a:moveTo>
                  <a:pt x="0" y="1035"/>
                </a:moveTo>
                <a:cubicBezTo>
                  <a:pt x="110" y="1014"/>
                  <a:pt x="469" y="1046"/>
                  <a:pt x="662" y="903"/>
                </a:cubicBezTo>
                <a:cubicBezTo>
                  <a:pt x="855" y="760"/>
                  <a:pt x="1045" y="327"/>
                  <a:pt x="1161" y="177"/>
                </a:cubicBezTo>
                <a:cubicBezTo>
                  <a:pt x="1277" y="27"/>
                  <a:pt x="1293" y="0"/>
                  <a:pt x="1361" y="0"/>
                </a:cubicBezTo>
                <a:cubicBezTo>
                  <a:pt x="1429" y="0"/>
                  <a:pt x="1474" y="42"/>
                  <a:pt x="1569" y="177"/>
                </a:cubicBezTo>
                <a:cubicBezTo>
                  <a:pt x="1664" y="312"/>
                  <a:pt x="1814" y="676"/>
                  <a:pt x="1932" y="812"/>
                </a:cubicBezTo>
                <a:cubicBezTo>
                  <a:pt x="2050" y="948"/>
                  <a:pt x="2158" y="956"/>
                  <a:pt x="2279" y="994"/>
                </a:cubicBezTo>
                <a:cubicBezTo>
                  <a:pt x="2400" y="1032"/>
                  <a:pt x="2579" y="1030"/>
                  <a:pt x="2658" y="1039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276600" y="3043238"/>
            <a:ext cx="1943100" cy="18732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52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1-D Example of Splatting</a:t>
            </a:r>
            <a:endParaRPr lang="zh-TW" altLang="en-US" sz="3200" dirty="0" smtClean="0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059113" y="4845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611188" y="4941888"/>
            <a:ext cx="633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55" name="文字方塊 8"/>
          <p:cNvSpPr txBox="1">
            <a:spLocks noChangeArrowheads="1"/>
          </p:cNvSpPr>
          <p:nvPr/>
        </p:nvSpPr>
        <p:spPr bwMode="auto">
          <a:xfrm>
            <a:off x="6948488" y="479901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Space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8856" name="文字方塊 8"/>
          <p:cNvSpPr txBox="1">
            <a:spLocks noChangeArrowheads="1"/>
          </p:cNvSpPr>
          <p:nvPr/>
        </p:nvSpPr>
        <p:spPr bwMode="auto">
          <a:xfrm>
            <a:off x="2484438" y="5013325"/>
            <a:ext cx="108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Querying </a:t>
            </a:r>
          </a:p>
          <a:p>
            <a:pPr algn="ctr"/>
            <a:r>
              <a:rPr kumimoji="0" lang="en-US" altLang="zh-TW">
                <a:latin typeface="Calibri" pitchFamily="34" charset="0"/>
              </a:rPr>
              <a:t>Position</a:t>
            </a:r>
          </a:p>
        </p:txBody>
      </p: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2" cstate="print"/>
          <a:srcRect l="56683" t="6311" b="21359"/>
          <a:stretch>
            <a:fillRect/>
          </a:stretch>
        </p:blipFill>
        <p:spPr bwMode="auto">
          <a:xfrm>
            <a:off x="5219700" y="549275"/>
            <a:ext cx="32464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8" name="文字方塊 8"/>
          <p:cNvSpPr txBox="1">
            <a:spLocks noChangeArrowheads="1"/>
          </p:cNvSpPr>
          <p:nvPr/>
        </p:nvSpPr>
        <p:spPr bwMode="auto">
          <a:xfrm>
            <a:off x="6804025" y="11588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33CC33"/>
                </a:solidFill>
                <a:latin typeface="Calibri" pitchFamily="34" charset="0"/>
              </a:rPr>
              <a:t>Space</a:t>
            </a:r>
            <a:endParaRPr kumimoji="0" lang="zh-TW" altLang="en-US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78859" name="文字方塊 8"/>
          <p:cNvSpPr txBox="1">
            <a:spLocks noChangeArrowheads="1"/>
          </p:cNvSpPr>
          <p:nvPr/>
        </p:nvSpPr>
        <p:spPr bwMode="auto">
          <a:xfrm>
            <a:off x="7227888" y="2643188"/>
            <a:ext cx="108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FF3300"/>
                </a:solidFill>
                <a:latin typeface="Calibri" pitchFamily="34" charset="0"/>
              </a:rPr>
              <a:t>Querying </a:t>
            </a:r>
          </a:p>
          <a:p>
            <a:pPr algn="ctr"/>
            <a:r>
              <a:rPr kumimoji="0" lang="en-US" altLang="zh-TW">
                <a:solidFill>
                  <a:srgbClr val="FF3300"/>
                </a:solidFill>
                <a:latin typeface="Calibri" pitchFamily="34" charset="0"/>
              </a:rPr>
              <a:t>Position</a:t>
            </a: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3276600" y="2420938"/>
            <a:ext cx="0" cy="316865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61" name="文字方塊 8"/>
          <p:cNvSpPr txBox="1">
            <a:spLocks noChangeArrowheads="1"/>
          </p:cNvSpPr>
          <p:nvPr/>
        </p:nvSpPr>
        <p:spPr bwMode="auto">
          <a:xfrm>
            <a:off x="3635375" y="2565400"/>
            <a:ext cx="60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-2500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84213" y="3055938"/>
            <a:ext cx="2592387" cy="18732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63" name="文字方塊 8"/>
          <p:cNvSpPr txBox="1">
            <a:spLocks noChangeArrowheads="1"/>
          </p:cNvSpPr>
          <p:nvPr/>
        </p:nvSpPr>
        <p:spPr bwMode="auto">
          <a:xfrm>
            <a:off x="1331913" y="2924175"/>
            <a:ext cx="202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Sample Distribution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4643438" y="2060575"/>
            <a:ext cx="2592387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65" name="文字方塊 8"/>
          <p:cNvSpPr txBox="1">
            <a:spLocks noChangeArrowheads="1"/>
          </p:cNvSpPr>
          <p:nvPr/>
        </p:nvSpPr>
        <p:spPr bwMode="auto">
          <a:xfrm>
            <a:off x="4572000" y="1628775"/>
            <a:ext cx="60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l-GR" altLang="zh-TW">
                <a:solidFill>
                  <a:srgbClr val="00FFFF"/>
                </a:solidFill>
                <a:latin typeface="Calibri" pitchFamily="34" charset="0"/>
              </a:rPr>
              <a:t>η</a:t>
            </a:r>
            <a:r>
              <a:rPr kumimoji="0" lang="en-US" altLang="zh-TW" baseline="-25000">
                <a:solidFill>
                  <a:srgbClr val="00FFFF"/>
                </a:solidFill>
                <a:latin typeface="Calibri" pitchFamily="34" charset="0"/>
              </a:rPr>
              <a:t>cut</a:t>
            </a:r>
            <a:endParaRPr kumimoji="0" lang="el-GR" altLang="en-US" baseline="-25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H="1" flipV="1">
            <a:off x="7164388" y="2205038"/>
            <a:ext cx="144462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V="1">
            <a:off x="7019925" y="404813"/>
            <a:ext cx="0" cy="31686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68" name="Freeform 20"/>
          <p:cNvSpPr>
            <a:spLocks/>
          </p:cNvSpPr>
          <p:nvPr/>
        </p:nvSpPr>
        <p:spPr bwMode="auto">
          <a:xfrm rot="16200000">
            <a:off x="6112669" y="1985169"/>
            <a:ext cx="1447800" cy="354012"/>
          </a:xfrm>
          <a:custGeom>
            <a:avLst/>
            <a:gdLst/>
            <a:ahLst/>
            <a:cxnLst>
              <a:cxn ang="0">
                <a:pos x="0" y="1035"/>
              </a:cxn>
              <a:cxn ang="0">
                <a:pos x="662" y="903"/>
              </a:cxn>
              <a:cxn ang="0">
                <a:pos x="1161" y="177"/>
              </a:cxn>
              <a:cxn ang="0">
                <a:pos x="1361" y="0"/>
              </a:cxn>
              <a:cxn ang="0">
                <a:pos x="1569" y="177"/>
              </a:cxn>
              <a:cxn ang="0">
                <a:pos x="1932" y="812"/>
              </a:cxn>
              <a:cxn ang="0">
                <a:pos x="2279" y="994"/>
              </a:cxn>
              <a:cxn ang="0">
                <a:pos x="2658" y="1039"/>
              </a:cxn>
            </a:cxnLst>
            <a:rect l="0" t="0" r="r" b="b"/>
            <a:pathLst>
              <a:path w="2658" h="1046">
                <a:moveTo>
                  <a:pt x="0" y="1035"/>
                </a:moveTo>
                <a:cubicBezTo>
                  <a:pt x="110" y="1014"/>
                  <a:pt x="469" y="1046"/>
                  <a:pt x="662" y="903"/>
                </a:cubicBezTo>
                <a:cubicBezTo>
                  <a:pt x="855" y="760"/>
                  <a:pt x="1045" y="327"/>
                  <a:pt x="1161" y="177"/>
                </a:cubicBezTo>
                <a:cubicBezTo>
                  <a:pt x="1277" y="27"/>
                  <a:pt x="1293" y="0"/>
                  <a:pt x="1361" y="0"/>
                </a:cubicBezTo>
                <a:cubicBezTo>
                  <a:pt x="1429" y="0"/>
                  <a:pt x="1474" y="42"/>
                  <a:pt x="1569" y="177"/>
                </a:cubicBezTo>
                <a:cubicBezTo>
                  <a:pt x="1664" y="312"/>
                  <a:pt x="1814" y="676"/>
                  <a:pt x="1932" y="812"/>
                </a:cubicBezTo>
                <a:cubicBezTo>
                  <a:pt x="2050" y="948"/>
                  <a:pt x="2158" y="956"/>
                  <a:pt x="2279" y="994"/>
                </a:cubicBezTo>
                <a:cubicBezTo>
                  <a:pt x="2400" y="1032"/>
                  <a:pt x="2579" y="1030"/>
                  <a:pt x="2658" y="1039"/>
                </a:cubicBezTo>
              </a:path>
            </a:pathLst>
          </a:custGeom>
          <a:solidFill>
            <a:schemeClr val="accent2">
              <a:alpha val="60001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69" name="AutoShape 21"/>
          <p:cNvSpPr>
            <a:spLocks noChangeArrowheads="1"/>
          </p:cNvSpPr>
          <p:nvPr/>
        </p:nvSpPr>
        <p:spPr bwMode="auto">
          <a:xfrm>
            <a:off x="3851275" y="4137025"/>
            <a:ext cx="792163" cy="393700"/>
          </a:xfrm>
          <a:prstGeom prst="rightArrow">
            <a:avLst>
              <a:gd name="adj1" fmla="val 50000"/>
              <a:gd name="adj2" fmla="val 503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>
            <a:off x="2268538" y="4149725"/>
            <a:ext cx="792162" cy="358775"/>
          </a:xfrm>
          <a:prstGeom prst="lef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71" name="文字方塊 8"/>
          <p:cNvSpPr txBox="1">
            <a:spLocks noChangeArrowheads="1"/>
          </p:cNvSpPr>
          <p:nvPr/>
        </p:nvSpPr>
        <p:spPr bwMode="auto">
          <a:xfrm>
            <a:off x="3779838" y="3716338"/>
            <a:ext cx="1004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Splatting</a:t>
            </a:r>
          </a:p>
        </p:txBody>
      </p:sp>
      <p:sp>
        <p:nvSpPr>
          <p:cNvPr id="78872" name="文字方塊 8"/>
          <p:cNvSpPr txBox="1">
            <a:spLocks noChangeArrowheads="1"/>
          </p:cNvSpPr>
          <p:nvPr/>
        </p:nvSpPr>
        <p:spPr bwMode="auto">
          <a:xfrm>
            <a:off x="2268538" y="3716338"/>
            <a:ext cx="1004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latin typeface="Calibri" pitchFamily="34" charset="0"/>
              </a:rPr>
              <a:t>Splatting</a:t>
            </a:r>
          </a:p>
        </p:txBody>
      </p:sp>
      <p:sp>
        <p:nvSpPr>
          <p:cNvPr id="25" name="文字方塊 8"/>
          <p:cNvSpPr txBox="1">
            <a:spLocks noChangeArrowheads="1"/>
          </p:cNvSpPr>
          <p:nvPr/>
        </p:nvSpPr>
        <p:spPr bwMode="auto">
          <a:xfrm>
            <a:off x="6752061" y="5156093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60" grpId="0" animBg="1"/>
      <p:bldP spid="78861" grpId="0"/>
      <p:bldP spid="78862" grpId="0" animBg="1"/>
      <p:bldP spid="78869" grpId="0" animBg="1"/>
      <p:bldP spid="78870" grpId="0" animBg="1"/>
      <p:bldP spid="78871" grpId="0"/>
      <p:bldP spid="788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Filtering</a:t>
            </a: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043"/>
          <a:stretch>
            <a:fillRect/>
          </a:stretch>
        </p:blipFill>
        <p:spPr bwMode="auto">
          <a:xfrm>
            <a:off x="1997603" y="2767693"/>
            <a:ext cx="5140809" cy="188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5955155" y="2571486"/>
            <a:ext cx="123623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paper]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827088" y="1916113"/>
            <a:ext cx="7827962" cy="4422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78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Correcting Weights for Splatting</a:t>
            </a:r>
            <a:endParaRPr lang="zh-TW" altLang="en-US" dirty="0" smtClean="0"/>
          </a:p>
        </p:txBody>
      </p:sp>
      <p:pic>
        <p:nvPicPr>
          <p:cNvPr id="77849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443388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51" name="文字方塊 8"/>
          <p:cNvSpPr txBox="1">
            <a:spLocks noChangeArrowheads="1"/>
          </p:cNvSpPr>
          <p:nvPr/>
        </p:nvSpPr>
        <p:spPr bwMode="auto">
          <a:xfrm>
            <a:off x="3171825" y="4076700"/>
            <a:ext cx="32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>
                <a:solidFill>
                  <a:srgbClr val="FF3300"/>
                </a:solidFill>
                <a:latin typeface="Calibri" pitchFamily="34" charset="0"/>
              </a:rPr>
              <a:t>q</a:t>
            </a:r>
          </a:p>
        </p:txBody>
      </p:sp>
      <p:sp>
        <p:nvSpPr>
          <p:cNvPr id="77852" name="文字方塊 8"/>
          <p:cNvSpPr txBox="1">
            <a:spLocks noChangeArrowheads="1"/>
          </p:cNvSpPr>
          <p:nvPr/>
        </p:nvSpPr>
        <p:spPr bwMode="auto">
          <a:xfrm>
            <a:off x="4549775" y="2960688"/>
            <a:ext cx="38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>
                <a:solidFill>
                  <a:srgbClr val="FF3300"/>
                </a:solidFill>
                <a:latin typeface="Calibri" pitchFamily="34" charset="0"/>
              </a:rPr>
              <a:t>pi</a:t>
            </a:r>
          </a:p>
        </p:txBody>
      </p:sp>
      <p:pic>
        <p:nvPicPr>
          <p:cNvPr id="77853" name="Picture 29"/>
          <p:cNvPicPr>
            <a:picLocks noChangeAspect="1" noChangeArrowheads="1"/>
          </p:cNvPicPr>
          <p:nvPr/>
        </p:nvPicPr>
        <p:blipFill>
          <a:blip r:embed="rId3" cstate="print"/>
          <a:srcRect l="2158"/>
          <a:stretch>
            <a:fillRect/>
          </a:stretch>
        </p:blipFill>
        <p:spPr bwMode="auto">
          <a:xfrm>
            <a:off x="5260975" y="3790156"/>
            <a:ext cx="32400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8"/>
          <p:cNvSpPr txBox="1">
            <a:spLocks noChangeArrowheads="1"/>
          </p:cNvSpPr>
          <p:nvPr/>
        </p:nvSpPr>
        <p:spPr bwMode="auto">
          <a:xfrm>
            <a:off x="7090198" y="6338888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Blurring The Leaf Nodes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167590" y="2098210"/>
            <a:ext cx="4643470" cy="3081338"/>
            <a:chOff x="1076332" y="1500174"/>
            <a:chExt cx="4643470" cy="3081338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70673"/>
            <a:stretch>
              <a:fillRect/>
            </a:stretch>
          </p:blipFill>
          <p:spPr bwMode="auto">
            <a:xfrm>
              <a:off x="1076332" y="1500174"/>
              <a:ext cx="2638412" cy="308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4738" r="22975"/>
            <a:stretch>
              <a:fillRect/>
            </a:stretch>
          </p:blipFill>
          <p:spPr bwMode="auto">
            <a:xfrm>
              <a:off x="3714744" y="1500174"/>
              <a:ext cx="2005058" cy="308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070107" y="3000362"/>
              <a:ext cx="576262" cy="587375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620969" y="2004999"/>
              <a:ext cx="1366837" cy="1020763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620969" y="3600437"/>
              <a:ext cx="1366837" cy="2174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78289" y="3026904"/>
            <a:ext cx="1428760" cy="1428760"/>
            <a:chOff x="1153609" y="2285992"/>
            <a:chExt cx="1428760" cy="1428760"/>
          </a:xfrm>
        </p:grpSpPr>
        <p:sp>
          <p:nvSpPr>
            <p:cNvPr id="16" name="橢圓 15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  <a:alpha val="32000"/>
                  </a:schemeClr>
                </a:gs>
                <a:gs pos="100000">
                  <a:schemeClr val="accent3">
                    <a:lumMod val="75000"/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024846" y="3026904"/>
            <a:ext cx="1428760" cy="1428760"/>
            <a:chOff x="1153609" y="2285992"/>
            <a:chExt cx="1428760" cy="1428760"/>
          </a:xfrm>
        </p:grpSpPr>
        <p:sp>
          <p:nvSpPr>
            <p:cNvPr id="20" name="橢圓 19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  <a:alpha val="32000"/>
                  </a:schemeClr>
                </a:gs>
                <a:gs pos="100000">
                  <a:schemeClr val="accent3">
                    <a:lumMod val="75000"/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188988" y="2587643"/>
            <a:ext cx="1428760" cy="1428760"/>
            <a:chOff x="1153609" y="2285992"/>
            <a:chExt cx="1428760" cy="1428760"/>
          </a:xfrm>
        </p:grpSpPr>
        <p:sp>
          <p:nvSpPr>
            <p:cNvPr id="23" name="橢圓 22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  <a:alpha val="32000"/>
                  </a:schemeClr>
                </a:gs>
                <a:gs pos="100000">
                  <a:schemeClr val="accent3">
                    <a:lumMod val="75000"/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Slicing</a:t>
            </a:r>
            <a:endParaRPr lang="zh-TW" altLang="en-US" dirty="0"/>
          </a:p>
        </p:txBody>
      </p:sp>
      <p:grpSp>
        <p:nvGrpSpPr>
          <p:cNvPr id="3" name="群組 13"/>
          <p:cNvGrpSpPr/>
          <p:nvPr/>
        </p:nvGrpSpPr>
        <p:grpSpPr>
          <a:xfrm>
            <a:off x="1206246" y="2361505"/>
            <a:ext cx="6710346" cy="3081338"/>
            <a:chOff x="1076332" y="1500174"/>
            <a:chExt cx="6710346" cy="3081338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70673"/>
            <a:stretch>
              <a:fillRect/>
            </a:stretch>
          </p:blipFill>
          <p:spPr bwMode="auto">
            <a:xfrm>
              <a:off x="1076332" y="1500174"/>
              <a:ext cx="2638412" cy="308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4738"/>
            <a:stretch>
              <a:fillRect/>
            </a:stretch>
          </p:blipFill>
          <p:spPr bwMode="auto">
            <a:xfrm>
              <a:off x="3714744" y="1500174"/>
              <a:ext cx="4071934" cy="308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070107" y="3000362"/>
              <a:ext cx="576262" cy="587375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620969" y="2004999"/>
              <a:ext cx="1366837" cy="1020763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620969" y="3600437"/>
              <a:ext cx="1366837" cy="2174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群組 17"/>
          <p:cNvGrpSpPr/>
          <p:nvPr/>
        </p:nvGrpSpPr>
        <p:grpSpPr>
          <a:xfrm>
            <a:off x="849056" y="3647389"/>
            <a:ext cx="1428760" cy="1428760"/>
            <a:chOff x="1153609" y="2285992"/>
            <a:chExt cx="1428760" cy="1428760"/>
          </a:xfrm>
        </p:grpSpPr>
        <p:sp>
          <p:nvSpPr>
            <p:cNvPr id="16" name="橢圓 15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349122" y="4004579"/>
            <a:ext cx="1428760" cy="1428760"/>
            <a:chOff x="1153609" y="2285992"/>
            <a:chExt cx="1428760" cy="1428760"/>
          </a:xfrm>
        </p:grpSpPr>
        <p:sp>
          <p:nvSpPr>
            <p:cNvPr id="19" name="橢圓 18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124175" y="3933141"/>
            <a:ext cx="1428760" cy="1428760"/>
            <a:chOff x="1153609" y="2285992"/>
            <a:chExt cx="1428760" cy="1428760"/>
          </a:xfrm>
        </p:grpSpPr>
        <p:sp>
          <p:nvSpPr>
            <p:cNvPr id="26" name="橢圓 25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91998" y="3718827"/>
            <a:ext cx="1428760" cy="1428760"/>
            <a:chOff x="1153609" y="2285992"/>
            <a:chExt cx="1428760" cy="1428760"/>
          </a:xfrm>
        </p:grpSpPr>
        <p:sp>
          <p:nvSpPr>
            <p:cNvPr id="29" name="橢圓 28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706312" y="3504513"/>
            <a:ext cx="1428760" cy="1428760"/>
            <a:chOff x="1153609" y="2285992"/>
            <a:chExt cx="1428760" cy="1428760"/>
          </a:xfrm>
        </p:grpSpPr>
        <p:sp>
          <p:nvSpPr>
            <p:cNvPr id="32" name="橢圓 31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777750" y="3290199"/>
            <a:ext cx="1428760" cy="1428760"/>
            <a:chOff x="1153609" y="2285992"/>
            <a:chExt cx="1428760" cy="1428760"/>
          </a:xfrm>
        </p:grpSpPr>
        <p:sp>
          <p:nvSpPr>
            <p:cNvPr id="35" name="橢圓 34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063502" y="3290199"/>
            <a:ext cx="1428760" cy="1428760"/>
            <a:chOff x="1153609" y="2285992"/>
            <a:chExt cx="1428760" cy="1428760"/>
          </a:xfrm>
        </p:grpSpPr>
        <p:sp>
          <p:nvSpPr>
            <p:cNvPr id="38" name="橢圓 37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277816" y="2861571"/>
            <a:ext cx="1428760" cy="1428760"/>
            <a:chOff x="1153609" y="2285992"/>
            <a:chExt cx="1428760" cy="1428760"/>
          </a:xfrm>
        </p:grpSpPr>
        <p:sp>
          <p:nvSpPr>
            <p:cNvPr id="41" name="橢圓 40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2349254" y="2504381"/>
            <a:ext cx="1428760" cy="1428760"/>
            <a:chOff x="1153609" y="2285992"/>
            <a:chExt cx="1428760" cy="1428760"/>
          </a:xfrm>
        </p:grpSpPr>
        <p:sp>
          <p:nvSpPr>
            <p:cNvPr id="44" name="橢圓 43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2563568" y="2218629"/>
            <a:ext cx="1428760" cy="1428760"/>
            <a:chOff x="1153609" y="2285992"/>
            <a:chExt cx="1428760" cy="1428760"/>
          </a:xfrm>
        </p:grpSpPr>
        <p:sp>
          <p:nvSpPr>
            <p:cNvPr id="47" name="橢圓 46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2849320" y="2147191"/>
            <a:ext cx="1428760" cy="1428760"/>
            <a:chOff x="1153609" y="2285992"/>
            <a:chExt cx="1428760" cy="1428760"/>
          </a:xfrm>
        </p:grpSpPr>
        <p:sp>
          <p:nvSpPr>
            <p:cNvPr id="50" name="橢圓 49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50000">
                  <a:schemeClr val="accent3">
                    <a:lumMod val="75000"/>
                    <a:alpha val="16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1814824" y="2979106"/>
              <a:ext cx="103337" cy="1033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2" name="Freeform 8"/>
          <p:cNvSpPr>
            <a:spLocks/>
          </p:cNvSpPr>
          <p:nvPr/>
        </p:nvSpPr>
        <p:spPr bwMode="auto">
          <a:xfrm>
            <a:off x="1399294" y="2850937"/>
            <a:ext cx="2357454" cy="2018537"/>
          </a:xfrm>
          <a:custGeom>
            <a:avLst/>
            <a:gdLst/>
            <a:ahLst/>
            <a:cxnLst>
              <a:cxn ang="0">
                <a:pos x="0" y="1818"/>
              </a:cxn>
              <a:cxn ang="0">
                <a:pos x="66" y="1785"/>
              </a:cxn>
              <a:cxn ang="0">
                <a:pos x="189" y="1744"/>
              </a:cxn>
              <a:cxn ang="0">
                <a:pos x="321" y="1917"/>
              </a:cxn>
              <a:cxn ang="0">
                <a:pos x="362" y="1999"/>
              </a:cxn>
              <a:cxn ang="0">
                <a:pos x="395" y="2040"/>
              </a:cxn>
              <a:cxn ang="0">
                <a:pos x="518" y="2213"/>
              </a:cxn>
              <a:cxn ang="0">
                <a:pos x="535" y="2230"/>
              </a:cxn>
              <a:cxn ang="0">
                <a:pos x="560" y="2238"/>
              </a:cxn>
              <a:cxn ang="0">
                <a:pos x="593" y="2279"/>
              </a:cxn>
              <a:cxn ang="0">
                <a:pos x="642" y="2254"/>
              </a:cxn>
              <a:cxn ang="0">
                <a:pos x="658" y="2230"/>
              </a:cxn>
              <a:cxn ang="0">
                <a:pos x="716" y="2172"/>
              </a:cxn>
              <a:cxn ang="0">
                <a:pos x="749" y="2090"/>
              </a:cxn>
              <a:cxn ang="0">
                <a:pos x="815" y="1999"/>
              </a:cxn>
              <a:cxn ang="0">
                <a:pos x="856" y="1851"/>
              </a:cxn>
              <a:cxn ang="0">
                <a:pos x="938" y="1760"/>
              </a:cxn>
              <a:cxn ang="0">
                <a:pos x="971" y="1678"/>
              </a:cxn>
              <a:cxn ang="0">
                <a:pos x="1004" y="1563"/>
              </a:cxn>
              <a:cxn ang="0">
                <a:pos x="1078" y="1456"/>
              </a:cxn>
              <a:cxn ang="0">
                <a:pos x="1103" y="1415"/>
              </a:cxn>
              <a:cxn ang="0">
                <a:pos x="1185" y="1308"/>
              </a:cxn>
              <a:cxn ang="0">
                <a:pos x="1243" y="1341"/>
              </a:cxn>
              <a:cxn ang="0">
                <a:pos x="1267" y="1440"/>
              </a:cxn>
              <a:cxn ang="0">
                <a:pos x="1333" y="1448"/>
              </a:cxn>
              <a:cxn ang="0">
                <a:pos x="1440" y="1415"/>
              </a:cxn>
              <a:cxn ang="0">
                <a:pos x="1522" y="1382"/>
              </a:cxn>
              <a:cxn ang="0">
                <a:pos x="1638" y="1259"/>
              </a:cxn>
              <a:cxn ang="0">
                <a:pos x="1679" y="1168"/>
              </a:cxn>
              <a:cxn ang="0">
                <a:pos x="1712" y="946"/>
              </a:cxn>
              <a:cxn ang="0">
                <a:pos x="1753" y="740"/>
              </a:cxn>
              <a:cxn ang="0">
                <a:pos x="1794" y="518"/>
              </a:cxn>
              <a:cxn ang="0">
                <a:pos x="1843" y="436"/>
              </a:cxn>
              <a:cxn ang="0">
                <a:pos x="1884" y="370"/>
              </a:cxn>
              <a:cxn ang="0">
                <a:pos x="1909" y="107"/>
              </a:cxn>
              <a:cxn ang="0">
                <a:pos x="1958" y="41"/>
              </a:cxn>
              <a:cxn ang="0">
                <a:pos x="1991" y="0"/>
              </a:cxn>
              <a:cxn ang="0">
                <a:pos x="2041" y="24"/>
              </a:cxn>
              <a:cxn ang="0">
                <a:pos x="2057" y="49"/>
              </a:cxn>
              <a:cxn ang="0">
                <a:pos x="2115" y="98"/>
              </a:cxn>
              <a:cxn ang="0">
                <a:pos x="2222" y="90"/>
              </a:cxn>
              <a:cxn ang="0">
                <a:pos x="2214" y="65"/>
              </a:cxn>
              <a:cxn ang="0">
                <a:pos x="2230" y="82"/>
              </a:cxn>
              <a:cxn ang="0">
                <a:pos x="2271" y="123"/>
              </a:cxn>
              <a:cxn ang="0">
                <a:pos x="2337" y="98"/>
              </a:cxn>
              <a:cxn ang="0">
                <a:pos x="2353" y="74"/>
              </a:cxn>
              <a:cxn ang="0">
                <a:pos x="2436" y="49"/>
              </a:cxn>
              <a:cxn ang="0">
                <a:pos x="2485" y="32"/>
              </a:cxn>
              <a:cxn ang="0">
                <a:pos x="2551" y="16"/>
              </a:cxn>
              <a:cxn ang="0">
                <a:pos x="2592" y="24"/>
              </a:cxn>
            </a:cxnLst>
            <a:rect l="0" t="0" r="r" b="b"/>
            <a:pathLst>
              <a:path w="2592" h="2279">
                <a:moveTo>
                  <a:pt x="0" y="1818"/>
                </a:moveTo>
                <a:cubicBezTo>
                  <a:pt x="57" y="1800"/>
                  <a:pt x="37" y="1814"/>
                  <a:pt x="66" y="1785"/>
                </a:cubicBezTo>
                <a:cubicBezTo>
                  <a:pt x="93" y="1702"/>
                  <a:pt x="65" y="1735"/>
                  <a:pt x="189" y="1744"/>
                </a:cubicBezTo>
                <a:cubicBezTo>
                  <a:pt x="213" y="1811"/>
                  <a:pt x="277" y="1863"/>
                  <a:pt x="321" y="1917"/>
                </a:cubicBezTo>
                <a:cubicBezTo>
                  <a:pt x="341" y="1942"/>
                  <a:pt x="347" y="1973"/>
                  <a:pt x="362" y="1999"/>
                </a:cubicBezTo>
                <a:cubicBezTo>
                  <a:pt x="371" y="2014"/>
                  <a:pt x="385" y="2025"/>
                  <a:pt x="395" y="2040"/>
                </a:cubicBezTo>
                <a:cubicBezTo>
                  <a:pt x="417" y="2132"/>
                  <a:pt x="418" y="2180"/>
                  <a:pt x="518" y="2213"/>
                </a:cubicBezTo>
                <a:cubicBezTo>
                  <a:pt x="524" y="2219"/>
                  <a:pt x="528" y="2226"/>
                  <a:pt x="535" y="2230"/>
                </a:cubicBezTo>
                <a:cubicBezTo>
                  <a:pt x="543" y="2234"/>
                  <a:pt x="553" y="2233"/>
                  <a:pt x="560" y="2238"/>
                </a:cubicBezTo>
                <a:cubicBezTo>
                  <a:pt x="574" y="2249"/>
                  <a:pt x="581" y="2267"/>
                  <a:pt x="593" y="2279"/>
                </a:cubicBezTo>
                <a:cubicBezTo>
                  <a:pt x="608" y="2268"/>
                  <a:pt x="628" y="2265"/>
                  <a:pt x="642" y="2254"/>
                </a:cubicBezTo>
                <a:cubicBezTo>
                  <a:pt x="650" y="2248"/>
                  <a:pt x="652" y="2237"/>
                  <a:pt x="658" y="2230"/>
                </a:cubicBezTo>
                <a:cubicBezTo>
                  <a:pt x="676" y="2207"/>
                  <a:pt x="691" y="2188"/>
                  <a:pt x="716" y="2172"/>
                </a:cubicBezTo>
                <a:cubicBezTo>
                  <a:pt x="724" y="2139"/>
                  <a:pt x="729" y="2118"/>
                  <a:pt x="749" y="2090"/>
                </a:cubicBezTo>
                <a:cubicBezTo>
                  <a:pt x="761" y="2052"/>
                  <a:pt x="793" y="2031"/>
                  <a:pt x="815" y="1999"/>
                </a:cubicBezTo>
                <a:cubicBezTo>
                  <a:pt x="827" y="1962"/>
                  <a:pt x="841" y="1881"/>
                  <a:pt x="856" y="1851"/>
                </a:cubicBezTo>
                <a:cubicBezTo>
                  <a:pt x="873" y="1815"/>
                  <a:pt x="911" y="1789"/>
                  <a:pt x="938" y="1760"/>
                </a:cubicBezTo>
                <a:cubicBezTo>
                  <a:pt x="947" y="1732"/>
                  <a:pt x="962" y="1707"/>
                  <a:pt x="971" y="1678"/>
                </a:cubicBezTo>
                <a:cubicBezTo>
                  <a:pt x="976" y="1629"/>
                  <a:pt x="970" y="1595"/>
                  <a:pt x="1004" y="1563"/>
                </a:cubicBezTo>
                <a:cubicBezTo>
                  <a:pt x="1021" y="1512"/>
                  <a:pt x="1032" y="1485"/>
                  <a:pt x="1078" y="1456"/>
                </a:cubicBezTo>
                <a:cubicBezTo>
                  <a:pt x="1101" y="1385"/>
                  <a:pt x="1069" y="1471"/>
                  <a:pt x="1103" y="1415"/>
                </a:cubicBezTo>
                <a:cubicBezTo>
                  <a:pt x="1129" y="1373"/>
                  <a:pt x="1132" y="1325"/>
                  <a:pt x="1185" y="1308"/>
                </a:cubicBezTo>
                <a:cubicBezTo>
                  <a:pt x="1212" y="1313"/>
                  <a:pt x="1235" y="1308"/>
                  <a:pt x="1243" y="1341"/>
                </a:cubicBezTo>
                <a:cubicBezTo>
                  <a:pt x="1251" y="1374"/>
                  <a:pt x="1235" y="1430"/>
                  <a:pt x="1267" y="1440"/>
                </a:cubicBezTo>
                <a:cubicBezTo>
                  <a:pt x="1288" y="1446"/>
                  <a:pt x="1311" y="1445"/>
                  <a:pt x="1333" y="1448"/>
                </a:cubicBezTo>
                <a:cubicBezTo>
                  <a:pt x="1375" y="1487"/>
                  <a:pt x="1404" y="1440"/>
                  <a:pt x="1440" y="1415"/>
                </a:cubicBezTo>
                <a:cubicBezTo>
                  <a:pt x="1464" y="1398"/>
                  <a:pt x="1495" y="1391"/>
                  <a:pt x="1522" y="1382"/>
                </a:cubicBezTo>
                <a:cubicBezTo>
                  <a:pt x="1537" y="1314"/>
                  <a:pt x="1576" y="1289"/>
                  <a:pt x="1638" y="1259"/>
                </a:cubicBezTo>
                <a:cubicBezTo>
                  <a:pt x="1649" y="1226"/>
                  <a:pt x="1659" y="1197"/>
                  <a:pt x="1679" y="1168"/>
                </a:cubicBezTo>
                <a:cubicBezTo>
                  <a:pt x="1697" y="1094"/>
                  <a:pt x="1692" y="1020"/>
                  <a:pt x="1712" y="946"/>
                </a:cubicBezTo>
                <a:cubicBezTo>
                  <a:pt x="1723" y="856"/>
                  <a:pt x="1722" y="815"/>
                  <a:pt x="1753" y="740"/>
                </a:cubicBezTo>
                <a:cubicBezTo>
                  <a:pt x="1756" y="678"/>
                  <a:pt x="1738" y="571"/>
                  <a:pt x="1794" y="518"/>
                </a:cubicBezTo>
                <a:cubicBezTo>
                  <a:pt x="1805" y="483"/>
                  <a:pt x="1817" y="462"/>
                  <a:pt x="1843" y="436"/>
                </a:cubicBezTo>
                <a:cubicBezTo>
                  <a:pt x="1855" y="398"/>
                  <a:pt x="1872" y="408"/>
                  <a:pt x="1884" y="370"/>
                </a:cubicBezTo>
                <a:cubicBezTo>
                  <a:pt x="1885" y="348"/>
                  <a:pt x="1878" y="158"/>
                  <a:pt x="1909" y="107"/>
                </a:cubicBezTo>
                <a:cubicBezTo>
                  <a:pt x="1941" y="55"/>
                  <a:pt x="1919" y="148"/>
                  <a:pt x="1958" y="41"/>
                </a:cubicBezTo>
                <a:cubicBezTo>
                  <a:pt x="1970" y="7"/>
                  <a:pt x="1960" y="21"/>
                  <a:pt x="1991" y="0"/>
                </a:cubicBezTo>
                <a:cubicBezTo>
                  <a:pt x="2007" y="10"/>
                  <a:pt x="2027" y="12"/>
                  <a:pt x="2041" y="24"/>
                </a:cubicBezTo>
                <a:cubicBezTo>
                  <a:pt x="2049" y="30"/>
                  <a:pt x="2051" y="41"/>
                  <a:pt x="2057" y="49"/>
                </a:cubicBezTo>
                <a:cubicBezTo>
                  <a:pt x="2073" y="69"/>
                  <a:pt x="2094" y="84"/>
                  <a:pt x="2115" y="98"/>
                </a:cubicBezTo>
                <a:cubicBezTo>
                  <a:pt x="2151" y="95"/>
                  <a:pt x="2188" y="101"/>
                  <a:pt x="2222" y="90"/>
                </a:cubicBezTo>
                <a:cubicBezTo>
                  <a:pt x="2230" y="87"/>
                  <a:pt x="2208" y="71"/>
                  <a:pt x="2214" y="65"/>
                </a:cubicBezTo>
                <a:cubicBezTo>
                  <a:pt x="2220" y="59"/>
                  <a:pt x="2225" y="76"/>
                  <a:pt x="2230" y="82"/>
                </a:cubicBezTo>
                <a:cubicBezTo>
                  <a:pt x="2259" y="120"/>
                  <a:pt x="2230" y="97"/>
                  <a:pt x="2271" y="123"/>
                </a:cubicBezTo>
                <a:cubicBezTo>
                  <a:pt x="2302" y="117"/>
                  <a:pt x="2315" y="120"/>
                  <a:pt x="2337" y="98"/>
                </a:cubicBezTo>
                <a:cubicBezTo>
                  <a:pt x="2344" y="91"/>
                  <a:pt x="2346" y="80"/>
                  <a:pt x="2353" y="74"/>
                </a:cubicBezTo>
                <a:cubicBezTo>
                  <a:pt x="2372" y="59"/>
                  <a:pt x="2414" y="56"/>
                  <a:pt x="2436" y="49"/>
                </a:cubicBezTo>
                <a:cubicBezTo>
                  <a:pt x="2453" y="44"/>
                  <a:pt x="2468" y="36"/>
                  <a:pt x="2485" y="32"/>
                </a:cubicBezTo>
                <a:cubicBezTo>
                  <a:pt x="2507" y="27"/>
                  <a:pt x="2551" y="16"/>
                  <a:pt x="2551" y="16"/>
                </a:cubicBezTo>
                <a:cubicBezTo>
                  <a:pt x="2587" y="25"/>
                  <a:pt x="2573" y="24"/>
                  <a:pt x="2592" y="24"/>
                </a:cubicBezTo>
              </a:path>
            </a:pathLst>
          </a:custGeom>
          <a:noFill/>
          <a:ln w="38100" cap="rnd" cmpd="sng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2206378" y="3790265"/>
            <a:ext cx="642942" cy="642942"/>
            <a:chOff x="1153609" y="2285992"/>
            <a:chExt cx="1428760" cy="1428760"/>
          </a:xfrm>
        </p:grpSpPr>
        <p:sp>
          <p:nvSpPr>
            <p:cNvPr id="54" name="橢圓 53"/>
            <p:cNvSpPr/>
            <p:nvPr/>
          </p:nvSpPr>
          <p:spPr>
            <a:xfrm>
              <a:off x="1153609" y="2285992"/>
              <a:ext cx="1428760" cy="142876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50000">
                  <a:schemeClr val="accent5">
                    <a:alpha val="27000"/>
                  </a:schemeClr>
                </a:gs>
                <a:gs pos="100000">
                  <a:schemeClr val="accent5">
                    <a:alpha val="1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1763369" y="2904021"/>
              <a:ext cx="190649" cy="1906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手繪多邊形 56"/>
          <p:cNvSpPr/>
          <p:nvPr/>
        </p:nvSpPr>
        <p:spPr>
          <a:xfrm>
            <a:off x="1411035" y="2923484"/>
            <a:ext cx="2286000" cy="1905713"/>
          </a:xfrm>
          <a:custGeom>
            <a:avLst/>
            <a:gdLst>
              <a:gd name="connsiteX0" fmla="*/ 0 w 2286000"/>
              <a:gd name="connsiteY0" fmla="*/ 1518043 h 1868563"/>
              <a:gd name="connsiteX1" fmla="*/ 99060 w 2286000"/>
              <a:gd name="connsiteY1" fmla="*/ 1525663 h 1868563"/>
              <a:gd name="connsiteX2" fmla="*/ 137160 w 2286000"/>
              <a:gd name="connsiteY2" fmla="*/ 1540903 h 1868563"/>
              <a:gd name="connsiteX3" fmla="*/ 190500 w 2286000"/>
              <a:gd name="connsiteY3" fmla="*/ 1556143 h 1868563"/>
              <a:gd name="connsiteX4" fmla="*/ 213360 w 2286000"/>
              <a:gd name="connsiteY4" fmla="*/ 1571383 h 1868563"/>
              <a:gd name="connsiteX5" fmla="*/ 236220 w 2286000"/>
              <a:gd name="connsiteY5" fmla="*/ 1579003 h 1868563"/>
              <a:gd name="connsiteX6" fmla="*/ 259080 w 2286000"/>
              <a:gd name="connsiteY6" fmla="*/ 1601863 h 1868563"/>
              <a:gd name="connsiteX7" fmla="*/ 281940 w 2286000"/>
              <a:gd name="connsiteY7" fmla="*/ 1617103 h 1868563"/>
              <a:gd name="connsiteX8" fmla="*/ 297180 w 2286000"/>
              <a:gd name="connsiteY8" fmla="*/ 1639963 h 1868563"/>
              <a:gd name="connsiteX9" fmla="*/ 320040 w 2286000"/>
              <a:gd name="connsiteY9" fmla="*/ 1655203 h 1868563"/>
              <a:gd name="connsiteX10" fmla="*/ 350520 w 2286000"/>
              <a:gd name="connsiteY10" fmla="*/ 1700923 h 1868563"/>
              <a:gd name="connsiteX11" fmla="*/ 381000 w 2286000"/>
              <a:gd name="connsiteY11" fmla="*/ 1746643 h 1868563"/>
              <a:gd name="connsiteX12" fmla="*/ 388620 w 2286000"/>
              <a:gd name="connsiteY12" fmla="*/ 1769503 h 1868563"/>
              <a:gd name="connsiteX13" fmla="*/ 403860 w 2286000"/>
              <a:gd name="connsiteY13" fmla="*/ 1792363 h 1868563"/>
              <a:gd name="connsiteX14" fmla="*/ 449580 w 2286000"/>
              <a:gd name="connsiteY14" fmla="*/ 1830463 h 1868563"/>
              <a:gd name="connsiteX15" fmla="*/ 472440 w 2286000"/>
              <a:gd name="connsiteY15" fmla="*/ 1853323 h 1868563"/>
              <a:gd name="connsiteX16" fmla="*/ 525780 w 2286000"/>
              <a:gd name="connsiteY16" fmla="*/ 1868563 h 1868563"/>
              <a:gd name="connsiteX17" fmla="*/ 594360 w 2286000"/>
              <a:gd name="connsiteY17" fmla="*/ 1853323 h 1868563"/>
              <a:gd name="connsiteX18" fmla="*/ 640080 w 2286000"/>
              <a:gd name="connsiteY18" fmla="*/ 1822843 h 1868563"/>
              <a:gd name="connsiteX19" fmla="*/ 655320 w 2286000"/>
              <a:gd name="connsiteY19" fmla="*/ 1792363 h 1868563"/>
              <a:gd name="connsiteX20" fmla="*/ 693420 w 2286000"/>
              <a:gd name="connsiteY20" fmla="*/ 1746643 h 1868563"/>
              <a:gd name="connsiteX21" fmla="*/ 708660 w 2286000"/>
              <a:gd name="connsiteY21" fmla="*/ 1700923 h 1868563"/>
              <a:gd name="connsiteX22" fmla="*/ 716280 w 2286000"/>
              <a:gd name="connsiteY22" fmla="*/ 1670443 h 1868563"/>
              <a:gd name="connsiteX23" fmla="*/ 746760 w 2286000"/>
              <a:gd name="connsiteY23" fmla="*/ 1624723 h 1868563"/>
              <a:gd name="connsiteX24" fmla="*/ 807720 w 2286000"/>
              <a:gd name="connsiteY24" fmla="*/ 1533283 h 1868563"/>
              <a:gd name="connsiteX25" fmla="*/ 822960 w 2286000"/>
              <a:gd name="connsiteY25" fmla="*/ 1510423 h 1868563"/>
              <a:gd name="connsiteX26" fmla="*/ 845820 w 2286000"/>
              <a:gd name="connsiteY26" fmla="*/ 1449463 h 1868563"/>
              <a:gd name="connsiteX27" fmla="*/ 861060 w 2286000"/>
              <a:gd name="connsiteY27" fmla="*/ 1418983 h 1868563"/>
              <a:gd name="connsiteX28" fmla="*/ 868680 w 2286000"/>
              <a:gd name="connsiteY28" fmla="*/ 1396123 h 1868563"/>
              <a:gd name="connsiteX29" fmla="*/ 891540 w 2286000"/>
              <a:gd name="connsiteY29" fmla="*/ 1373263 h 1868563"/>
              <a:gd name="connsiteX30" fmla="*/ 922020 w 2286000"/>
              <a:gd name="connsiteY30" fmla="*/ 1304683 h 1868563"/>
              <a:gd name="connsiteX31" fmla="*/ 929640 w 2286000"/>
              <a:gd name="connsiteY31" fmla="*/ 1281823 h 1868563"/>
              <a:gd name="connsiteX32" fmla="*/ 952500 w 2286000"/>
              <a:gd name="connsiteY32" fmla="*/ 1266583 h 1868563"/>
              <a:gd name="connsiteX33" fmla="*/ 998220 w 2286000"/>
              <a:gd name="connsiteY33" fmla="*/ 1220863 h 1868563"/>
              <a:gd name="connsiteX34" fmla="*/ 1028700 w 2286000"/>
              <a:gd name="connsiteY34" fmla="*/ 1213243 h 1868563"/>
              <a:gd name="connsiteX35" fmla="*/ 1097280 w 2286000"/>
              <a:gd name="connsiteY35" fmla="*/ 1190383 h 1868563"/>
              <a:gd name="connsiteX36" fmla="*/ 1120140 w 2286000"/>
              <a:gd name="connsiteY36" fmla="*/ 1182763 h 1868563"/>
              <a:gd name="connsiteX37" fmla="*/ 1173480 w 2286000"/>
              <a:gd name="connsiteY37" fmla="*/ 1167523 h 1868563"/>
              <a:gd name="connsiteX38" fmla="*/ 1371600 w 2286000"/>
              <a:gd name="connsiteY38" fmla="*/ 1159903 h 1868563"/>
              <a:gd name="connsiteX39" fmla="*/ 1417320 w 2286000"/>
              <a:gd name="connsiteY39" fmla="*/ 1144663 h 1868563"/>
              <a:gd name="connsiteX40" fmla="*/ 1424940 w 2286000"/>
              <a:gd name="connsiteY40" fmla="*/ 1121803 h 1868563"/>
              <a:gd name="connsiteX41" fmla="*/ 1463040 w 2286000"/>
              <a:gd name="connsiteY41" fmla="*/ 1076083 h 1868563"/>
              <a:gd name="connsiteX42" fmla="*/ 1478280 w 2286000"/>
              <a:gd name="connsiteY42" fmla="*/ 1022743 h 1868563"/>
              <a:gd name="connsiteX43" fmla="*/ 1493520 w 2286000"/>
              <a:gd name="connsiteY43" fmla="*/ 977023 h 1868563"/>
              <a:gd name="connsiteX44" fmla="*/ 1501140 w 2286000"/>
              <a:gd name="connsiteY44" fmla="*/ 954163 h 1868563"/>
              <a:gd name="connsiteX45" fmla="*/ 1516380 w 2286000"/>
              <a:gd name="connsiteY45" fmla="*/ 877963 h 1868563"/>
              <a:gd name="connsiteX46" fmla="*/ 1524000 w 2286000"/>
              <a:gd name="connsiteY46" fmla="*/ 778903 h 1868563"/>
              <a:gd name="connsiteX47" fmla="*/ 1539240 w 2286000"/>
              <a:gd name="connsiteY47" fmla="*/ 710323 h 1868563"/>
              <a:gd name="connsiteX48" fmla="*/ 1546860 w 2286000"/>
              <a:gd name="connsiteY48" fmla="*/ 649363 h 1868563"/>
              <a:gd name="connsiteX49" fmla="*/ 1554480 w 2286000"/>
              <a:gd name="connsiteY49" fmla="*/ 618883 h 1868563"/>
              <a:gd name="connsiteX50" fmla="*/ 1562100 w 2286000"/>
              <a:gd name="connsiteY50" fmla="*/ 580783 h 1868563"/>
              <a:gd name="connsiteX51" fmla="*/ 1577340 w 2286000"/>
              <a:gd name="connsiteY51" fmla="*/ 557923 h 1868563"/>
              <a:gd name="connsiteX52" fmla="*/ 1584960 w 2286000"/>
              <a:gd name="connsiteY52" fmla="*/ 527443 h 1868563"/>
              <a:gd name="connsiteX53" fmla="*/ 1592580 w 2286000"/>
              <a:gd name="connsiteY53" fmla="*/ 504583 h 1868563"/>
              <a:gd name="connsiteX54" fmla="*/ 1600200 w 2286000"/>
              <a:gd name="connsiteY54" fmla="*/ 466483 h 1868563"/>
              <a:gd name="connsiteX55" fmla="*/ 1607820 w 2286000"/>
              <a:gd name="connsiteY55" fmla="*/ 436003 h 1868563"/>
              <a:gd name="connsiteX56" fmla="*/ 1615440 w 2286000"/>
              <a:gd name="connsiteY56" fmla="*/ 390283 h 1868563"/>
              <a:gd name="connsiteX57" fmla="*/ 1623060 w 2286000"/>
              <a:gd name="connsiteY57" fmla="*/ 336943 h 1868563"/>
              <a:gd name="connsiteX58" fmla="*/ 1638300 w 2286000"/>
              <a:gd name="connsiteY58" fmla="*/ 306463 h 1868563"/>
              <a:gd name="connsiteX59" fmla="*/ 1645920 w 2286000"/>
              <a:gd name="connsiteY59" fmla="*/ 275983 h 1868563"/>
              <a:gd name="connsiteX60" fmla="*/ 1653540 w 2286000"/>
              <a:gd name="connsiteY60" fmla="*/ 253123 h 1868563"/>
              <a:gd name="connsiteX61" fmla="*/ 1661160 w 2286000"/>
              <a:gd name="connsiteY61" fmla="*/ 222643 h 1868563"/>
              <a:gd name="connsiteX62" fmla="*/ 1668780 w 2286000"/>
              <a:gd name="connsiteY62" fmla="*/ 199783 h 1868563"/>
              <a:gd name="connsiteX63" fmla="*/ 1684020 w 2286000"/>
              <a:gd name="connsiteY63" fmla="*/ 138823 h 1868563"/>
              <a:gd name="connsiteX64" fmla="*/ 1706880 w 2286000"/>
              <a:gd name="connsiteY64" fmla="*/ 115963 h 1868563"/>
              <a:gd name="connsiteX65" fmla="*/ 1744980 w 2286000"/>
              <a:gd name="connsiteY65" fmla="*/ 47383 h 1868563"/>
              <a:gd name="connsiteX66" fmla="*/ 1767840 w 2286000"/>
              <a:gd name="connsiteY66" fmla="*/ 32143 h 1868563"/>
              <a:gd name="connsiteX67" fmla="*/ 1790700 w 2286000"/>
              <a:gd name="connsiteY67" fmla="*/ 24523 h 1868563"/>
              <a:gd name="connsiteX68" fmla="*/ 1920240 w 2286000"/>
              <a:gd name="connsiteY68" fmla="*/ 9283 h 1868563"/>
              <a:gd name="connsiteX69" fmla="*/ 2286000 w 2286000"/>
              <a:gd name="connsiteY69" fmla="*/ 1663 h 18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86000" h="1868563">
                <a:moveTo>
                  <a:pt x="0" y="1518043"/>
                </a:moveTo>
                <a:cubicBezTo>
                  <a:pt x="33020" y="1520583"/>
                  <a:pt x="66393" y="1520219"/>
                  <a:pt x="99060" y="1525663"/>
                </a:cubicBezTo>
                <a:cubicBezTo>
                  <a:pt x="112552" y="1527912"/>
                  <a:pt x="124353" y="1536100"/>
                  <a:pt x="137160" y="1540903"/>
                </a:cubicBezTo>
                <a:cubicBezTo>
                  <a:pt x="159024" y="1549102"/>
                  <a:pt x="166481" y="1550138"/>
                  <a:pt x="190500" y="1556143"/>
                </a:cubicBezTo>
                <a:cubicBezTo>
                  <a:pt x="198120" y="1561223"/>
                  <a:pt x="205169" y="1567287"/>
                  <a:pt x="213360" y="1571383"/>
                </a:cubicBezTo>
                <a:cubicBezTo>
                  <a:pt x="220544" y="1574975"/>
                  <a:pt x="229537" y="1574548"/>
                  <a:pt x="236220" y="1579003"/>
                </a:cubicBezTo>
                <a:cubicBezTo>
                  <a:pt x="245186" y="1584981"/>
                  <a:pt x="250801" y="1594964"/>
                  <a:pt x="259080" y="1601863"/>
                </a:cubicBezTo>
                <a:cubicBezTo>
                  <a:pt x="266115" y="1607726"/>
                  <a:pt x="274320" y="1612023"/>
                  <a:pt x="281940" y="1617103"/>
                </a:cubicBezTo>
                <a:cubicBezTo>
                  <a:pt x="287020" y="1624723"/>
                  <a:pt x="290704" y="1633487"/>
                  <a:pt x="297180" y="1639963"/>
                </a:cubicBezTo>
                <a:cubicBezTo>
                  <a:pt x="303656" y="1646439"/>
                  <a:pt x="314009" y="1648311"/>
                  <a:pt x="320040" y="1655203"/>
                </a:cubicBezTo>
                <a:cubicBezTo>
                  <a:pt x="332101" y="1668987"/>
                  <a:pt x="350520" y="1700923"/>
                  <a:pt x="350520" y="1700923"/>
                </a:cubicBezTo>
                <a:cubicBezTo>
                  <a:pt x="368020" y="1770923"/>
                  <a:pt x="342729" y="1698804"/>
                  <a:pt x="381000" y="1746643"/>
                </a:cubicBezTo>
                <a:cubicBezTo>
                  <a:pt x="386018" y="1752915"/>
                  <a:pt x="385028" y="1762319"/>
                  <a:pt x="388620" y="1769503"/>
                </a:cubicBezTo>
                <a:cubicBezTo>
                  <a:pt x="392716" y="1777694"/>
                  <a:pt x="397997" y="1785328"/>
                  <a:pt x="403860" y="1792363"/>
                </a:cubicBezTo>
                <a:cubicBezTo>
                  <a:pt x="434217" y="1828792"/>
                  <a:pt x="416886" y="1803218"/>
                  <a:pt x="449580" y="1830463"/>
                </a:cubicBezTo>
                <a:cubicBezTo>
                  <a:pt x="457859" y="1837362"/>
                  <a:pt x="463474" y="1847345"/>
                  <a:pt x="472440" y="1853323"/>
                </a:cubicBezTo>
                <a:cubicBezTo>
                  <a:pt x="478999" y="1857696"/>
                  <a:pt x="521715" y="1867547"/>
                  <a:pt x="525780" y="1868563"/>
                </a:cubicBezTo>
                <a:cubicBezTo>
                  <a:pt x="548640" y="1863483"/>
                  <a:pt x="572617" y="1862020"/>
                  <a:pt x="594360" y="1853323"/>
                </a:cubicBezTo>
                <a:cubicBezTo>
                  <a:pt x="611366" y="1846521"/>
                  <a:pt x="640080" y="1822843"/>
                  <a:pt x="640080" y="1822843"/>
                </a:cubicBezTo>
                <a:cubicBezTo>
                  <a:pt x="645160" y="1812683"/>
                  <a:pt x="648718" y="1801606"/>
                  <a:pt x="655320" y="1792363"/>
                </a:cubicBezTo>
                <a:cubicBezTo>
                  <a:pt x="676431" y="1762807"/>
                  <a:pt x="679192" y="1778657"/>
                  <a:pt x="693420" y="1746643"/>
                </a:cubicBezTo>
                <a:cubicBezTo>
                  <a:pt x="699944" y="1731963"/>
                  <a:pt x="704764" y="1716508"/>
                  <a:pt x="708660" y="1700923"/>
                </a:cubicBezTo>
                <a:cubicBezTo>
                  <a:pt x="711200" y="1690763"/>
                  <a:pt x="711596" y="1679810"/>
                  <a:pt x="716280" y="1670443"/>
                </a:cubicBezTo>
                <a:cubicBezTo>
                  <a:pt x="724471" y="1654060"/>
                  <a:pt x="736600" y="1639963"/>
                  <a:pt x="746760" y="1624723"/>
                </a:cubicBezTo>
                <a:lnTo>
                  <a:pt x="807720" y="1533283"/>
                </a:lnTo>
                <a:cubicBezTo>
                  <a:pt x="812800" y="1525663"/>
                  <a:pt x="818864" y="1518614"/>
                  <a:pt x="822960" y="1510423"/>
                </a:cubicBezTo>
                <a:cubicBezTo>
                  <a:pt x="865390" y="1425563"/>
                  <a:pt x="814695" y="1532463"/>
                  <a:pt x="845820" y="1449463"/>
                </a:cubicBezTo>
                <a:cubicBezTo>
                  <a:pt x="849808" y="1438827"/>
                  <a:pt x="856585" y="1429424"/>
                  <a:pt x="861060" y="1418983"/>
                </a:cubicBezTo>
                <a:cubicBezTo>
                  <a:pt x="864224" y="1411600"/>
                  <a:pt x="864225" y="1402806"/>
                  <a:pt x="868680" y="1396123"/>
                </a:cubicBezTo>
                <a:cubicBezTo>
                  <a:pt x="874658" y="1387157"/>
                  <a:pt x="883920" y="1380883"/>
                  <a:pt x="891540" y="1373263"/>
                </a:cubicBezTo>
                <a:cubicBezTo>
                  <a:pt x="930858" y="1255310"/>
                  <a:pt x="885794" y="1377136"/>
                  <a:pt x="922020" y="1304683"/>
                </a:cubicBezTo>
                <a:cubicBezTo>
                  <a:pt x="925612" y="1297499"/>
                  <a:pt x="924622" y="1288095"/>
                  <a:pt x="929640" y="1281823"/>
                </a:cubicBezTo>
                <a:cubicBezTo>
                  <a:pt x="935361" y="1274672"/>
                  <a:pt x="945655" y="1272667"/>
                  <a:pt x="952500" y="1266583"/>
                </a:cubicBezTo>
                <a:cubicBezTo>
                  <a:pt x="968609" y="1252264"/>
                  <a:pt x="977311" y="1226090"/>
                  <a:pt x="998220" y="1220863"/>
                </a:cubicBezTo>
                <a:cubicBezTo>
                  <a:pt x="1008380" y="1218323"/>
                  <a:pt x="1018669" y="1216252"/>
                  <a:pt x="1028700" y="1213243"/>
                </a:cubicBezTo>
                <a:cubicBezTo>
                  <a:pt x="1051780" y="1206319"/>
                  <a:pt x="1074420" y="1198003"/>
                  <a:pt x="1097280" y="1190383"/>
                </a:cubicBezTo>
                <a:cubicBezTo>
                  <a:pt x="1104900" y="1187843"/>
                  <a:pt x="1112417" y="1184970"/>
                  <a:pt x="1120140" y="1182763"/>
                </a:cubicBezTo>
                <a:cubicBezTo>
                  <a:pt x="1137920" y="1177683"/>
                  <a:pt x="1155064" y="1169197"/>
                  <a:pt x="1173480" y="1167523"/>
                </a:cubicBezTo>
                <a:cubicBezTo>
                  <a:pt x="1239297" y="1161540"/>
                  <a:pt x="1305560" y="1162443"/>
                  <a:pt x="1371600" y="1159903"/>
                </a:cubicBezTo>
                <a:cubicBezTo>
                  <a:pt x="1386840" y="1154823"/>
                  <a:pt x="1412240" y="1159903"/>
                  <a:pt x="1417320" y="1144663"/>
                </a:cubicBezTo>
                <a:cubicBezTo>
                  <a:pt x="1419860" y="1137043"/>
                  <a:pt x="1420485" y="1128486"/>
                  <a:pt x="1424940" y="1121803"/>
                </a:cubicBezTo>
                <a:cubicBezTo>
                  <a:pt x="1458645" y="1071246"/>
                  <a:pt x="1438109" y="1125944"/>
                  <a:pt x="1463040" y="1076083"/>
                </a:cubicBezTo>
                <a:cubicBezTo>
                  <a:pt x="1469442" y="1063279"/>
                  <a:pt x="1474618" y="1034950"/>
                  <a:pt x="1478280" y="1022743"/>
                </a:cubicBezTo>
                <a:cubicBezTo>
                  <a:pt x="1482896" y="1007356"/>
                  <a:pt x="1488440" y="992263"/>
                  <a:pt x="1493520" y="977023"/>
                </a:cubicBezTo>
                <a:cubicBezTo>
                  <a:pt x="1496060" y="969403"/>
                  <a:pt x="1499565" y="962039"/>
                  <a:pt x="1501140" y="954163"/>
                </a:cubicBezTo>
                <a:lnTo>
                  <a:pt x="1516380" y="877963"/>
                </a:lnTo>
                <a:cubicBezTo>
                  <a:pt x="1518920" y="844943"/>
                  <a:pt x="1520343" y="811818"/>
                  <a:pt x="1524000" y="778903"/>
                </a:cubicBezTo>
                <a:cubicBezTo>
                  <a:pt x="1529648" y="728075"/>
                  <a:pt x="1531734" y="755356"/>
                  <a:pt x="1539240" y="710323"/>
                </a:cubicBezTo>
                <a:cubicBezTo>
                  <a:pt x="1542607" y="690123"/>
                  <a:pt x="1543493" y="669563"/>
                  <a:pt x="1546860" y="649363"/>
                </a:cubicBezTo>
                <a:cubicBezTo>
                  <a:pt x="1548582" y="639033"/>
                  <a:pt x="1552208" y="629106"/>
                  <a:pt x="1554480" y="618883"/>
                </a:cubicBezTo>
                <a:cubicBezTo>
                  <a:pt x="1557290" y="606240"/>
                  <a:pt x="1557552" y="592910"/>
                  <a:pt x="1562100" y="580783"/>
                </a:cubicBezTo>
                <a:cubicBezTo>
                  <a:pt x="1565316" y="572208"/>
                  <a:pt x="1572260" y="565543"/>
                  <a:pt x="1577340" y="557923"/>
                </a:cubicBezTo>
                <a:cubicBezTo>
                  <a:pt x="1579880" y="547763"/>
                  <a:pt x="1582083" y="537513"/>
                  <a:pt x="1584960" y="527443"/>
                </a:cubicBezTo>
                <a:cubicBezTo>
                  <a:pt x="1587167" y="519720"/>
                  <a:pt x="1590632" y="512375"/>
                  <a:pt x="1592580" y="504583"/>
                </a:cubicBezTo>
                <a:cubicBezTo>
                  <a:pt x="1595721" y="492018"/>
                  <a:pt x="1597390" y="479126"/>
                  <a:pt x="1600200" y="466483"/>
                </a:cubicBezTo>
                <a:cubicBezTo>
                  <a:pt x="1602472" y="456260"/>
                  <a:pt x="1605766" y="446272"/>
                  <a:pt x="1607820" y="436003"/>
                </a:cubicBezTo>
                <a:cubicBezTo>
                  <a:pt x="1610850" y="420853"/>
                  <a:pt x="1613091" y="405554"/>
                  <a:pt x="1615440" y="390283"/>
                </a:cubicBezTo>
                <a:cubicBezTo>
                  <a:pt x="1618171" y="372531"/>
                  <a:pt x="1618334" y="354271"/>
                  <a:pt x="1623060" y="336943"/>
                </a:cubicBezTo>
                <a:cubicBezTo>
                  <a:pt x="1626049" y="325984"/>
                  <a:pt x="1634312" y="317099"/>
                  <a:pt x="1638300" y="306463"/>
                </a:cubicBezTo>
                <a:cubicBezTo>
                  <a:pt x="1641977" y="296657"/>
                  <a:pt x="1643043" y="286053"/>
                  <a:pt x="1645920" y="275983"/>
                </a:cubicBezTo>
                <a:cubicBezTo>
                  <a:pt x="1648127" y="268260"/>
                  <a:pt x="1651333" y="260846"/>
                  <a:pt x="1653540" y="253123"/>
                </a:cubicBezTo>
                <a:cubicBezTo>
                  <a:pt x="1656417" y="243053"/>
                  <a:pt x="1658283" y="232713"/>
                  <a:pt x="1661160" y="222643"/>
                </a:cubicBezTo>
                <a:cubicBezTo>
                  <a:pt x="1663367" y="214920"/>
                  <a:pt x="1666832" y="207575"/>
                  <a:pt x="1668780" y="199783"/>
                </a:cubicBezTo>
                <a:cubicBezTo>
                  <a:pt x="1670319" y="193628"/>
                  <a:pt x="1677053" y="149274"/>
                  <a:pt x="1684020" y="138823"/>
                </a:cubicBezTo>
                <a:cubicBezTo>
                  <a:pt x="1689998" y="129857"/>
                  <a:pt x="1699260" y="123583"/>
                  <a:pt x="1706880" y="115963"/>
                </a:cubicBezTo>
                <a:cubicBezTo>
                  <a:pt x="1714821" y="92141"/>
                  <a:pt x="1722521" y="62355"/>
                  <a:pt x="1744980" y="47383"/>
                </a:cubicBezTo>
                <a:cubicBezTo>
                  <a:pt x="1752600" y="42303"/>
                  <a:pt x="1759649" y="36239"/>
                  <a:pt x="1767840" y="32143"/>
                </a:cubicBezTo>
                <a:cubicBezTo>
                  <a:pt x="1775024" y="28551"/>
                  <a:pt x="1782908" y="26471"/>
                  <a:pt x="1790700" y="24523"/>
                </a:cubicBezTo>
                <a:cubicBezTo>
                  <a:pt x="1834284" y="13627"/>
                  <a:pt x="1873768" y="11550"/>
                  <a:pt x="1920240" y="9283"/>
                </a:cubicBezTo>
                <a:cubicBezTo>
                  <a:pt x="2110545" y="0"/>
                  <a:pt x="2119183" y="1663"/>
                  <a:pt x="2286000" y="1663"/>
                </a:cubicBezTo>
              </a:path>
            </a:pathLst>
          </a:custGeom>
          <a:ln>
            <a:solidFill>
              <a:srgbClr val="0070C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pPr marL="36900" indent="0">
              <a:buNone/>
            </a:pPr>
            <a:r>
              <a:rPr lang="en-US" altLang="zh-TW" dirty="0" smtClean="0"/>
              <a:t>Bilateral Filtering</a:t>
            </a:r>
            <a:endParaRPr lang="zh-TW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4" y="2285992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285992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785786" y="5143512"/>
            <a:ext cx="235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Naïve Bilateral Filtering</a:t>
            </a:r>
            <a:endParaRPr lang="zh-TW" altLang="en-US" dirty="0">
              <a:latin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68421" y="5131370"/>
            <a:ext cx="178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5-D Bilateral Grid</a:t>
            </a:r>
            <a:endParaRPr lang="zh-TW" altLang="en-US" dirty="0">
              <a:latin typeface="+mn-lt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47795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47795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4429124" y="3059668"/>
            <a:ext cx="178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3-D Bilateral Grid</a:t>
            </a:r>
            <a:endParaRPr lang="zh-TW" altLang="en-US" dirty="0">
              <a:latin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862079" y="3050544"/>
            <a:ext cx="92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KD-Tree</a:t>
            </a:r>
            <a:endParaRPr lang="zh-TW" altLang="en-US" dirty="0">
              <a:latin typeface="+mn-lt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Complexity and Performance Analysis</a:t>
            </a:r>
            <a:endParaRPr lang="zh-TW" alt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 r="32799"/>
          <a:stretch>
            <a:fillRect/>
          </a:stretch>
        </p:blipFill>
        <p:spPr bwMode="auto">
          <a:xfrm>
            <a:off x="1069494" y="1558062"/>
            <a:ext cx="700092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7086"/>
          <a:stretch>
            <a:fillRect/>
          </a:stretch>
        </p:blipFill>
        <p:spPr bwMode="auto">
          <a:xfrm>
            <a:off x="1069494" y="4078062"/>
            <a:ext cx="342899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570088" y="4435252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Filter Size</a:t>
            </a:r>
            <a:endParaRPr lang="zh-TW" altLang="en-US" dirty="0">
              <a:latin typeface="+mn-lt"/>
            </a:endParaRPr>
          </a:p>
        </p:txBody>
      </p:sp>
      <p:sp>
        <p:nvSpPr>
          <p:cNvPr id="8" name="上-下雙向箭號 7"/>
          <p:cNvSpPr/>
          <p:nvPr/>
        </p:nvSpPr>
        <p:spPr>
          <a:xfrm>
            <a:off x="6070154" y="4863880"/>
            <a:ext cx="142876" cy="1357322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427212" y="4863880"/>
            <a:ext cx="69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4"/>
                </a:solidFill>
                <a:latin typeface="+mn-lt"/>
              </a:rPr>
              <a:t>Large</a:t>
            </a:r>
            <a:endParaRPr lang="zh-TW" alt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27212" y="586401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4"/>
                </a:solidFill>
                <a:latin typeface="+mn-lt"/>
              </a:rPr>
              <a:t>Small</a:t>
            </a:r>
            <a:endParaRPr lang="zh-TW" alt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213030" y="499461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5D Grid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213030" y="5423242"/>
            <a:ext cx="182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Gaussian KD-Tree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13030" y="5851870"/>
            <a:ext cx="71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Naïve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9284" y="406592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O(</a:t>
            </a:r>
            <a:r>
              <a:rPr lang="en-US" altLang="ko-KR" i="1" u="sng" dirty="0" err="1" smtClean="0"/>
              <a:t>dNlogN</a:t>
            </a:r>
            <a:r>
              <a:rPr lang="en-US" altLang="ko-KR" i="1" u="sng" dirty="0" smtClean="0"/>
              <a:t> </a:t>
            </a:r>
            <a:r>
              <a:rPr lang="en-US" altLang="ko-KR" u="sng" dirty="0" smtClean="0"/>
              <a:t>)</a:t>
            </a:r>
            <a:endParaRPr lang="ko-KR" altLang="en-US" i="1" u="sng" dirty="0"/>
          </a:p>
        </p:txBody>
      </p:sp>
    </p:spTree>
    <p:extLst>
      <p:ext uri="{BB962C8B-B14F-4D97-AF65-F5344CB8AC3E}">
        <p14:creationId xmlns:p14="http://schemas.microsoft.com/office/powerpoint/2010/main" val="41679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Adaptive Manifolds for Real-Time High-Dimensional </a:t>
            </a:r>
            <a:r>
              <a:rPr lang="en-US" altLang="ko-KR" sz="3600" dirty="0" smtClean="0"/>
              <a:t>Filtering</a:t>
            </a:r>
            <a:endParaRPr lang="ko-KR" altLang="en-US" sz="36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ko-KR" dirty="0"/>
              <a:t>Eduardo S. L. </a:t>
            </a:r>
            <a:r>
              <a:rPr lang="pt-BR" altLang="ko-KR" dirty="0" smtClean="0"/>
              <a:t>Gastal, </a:t>
            </a:r>
            <a:r>
              <a:rPr lang="pt-BR" altLang="ko-KR" dirty="0"/>
              <a:t>Manuel M. </a:t>
            </a:r>
            <a:r>
              <a:rPr lang="pt-BR" altLang="ko-KR" dirty="0" smtClean="0"/>
              <a:t>Oliveira</a:t>
            </a:r>
            <a:endParaRPr lang="pt-BR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What is Manifold?</a:t>
            </a:r>
            <a:endParaRPr lang="ko-KR" altLang="en-US" dirty="0"/>
          </a:p>
        </p:txBody>
      </p:sp>
      <p:pic>
        <p:nvPicPr>
          <p:cNvPr id="4" name="내 동영상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263" y="1731963"/>
            <a:ext cx="7221537" cy="4059237"/>
          </a:xfrm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/>
              <a:t>Constructing Manifolds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94100" indent="-457200">
                  <a:buAutoNum type="arabicPeriod"/>
                </a:pPr>
                <a:r>
                  <a:rPr lang="en-US" altLang="ko-KR" dirty="0" smtClean="0"/>
                  <a:t>Low-pass filtering input signal 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 Generates first manifold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marL="494100" indent="-457200">
                  <a:buFont typeface="Wingdings 2" charset="2"/>
                  <a:buAutoNum type="arabicPeriod"/>
                </a:pPr>
                <a:r>
                  <a:rPr lang="en-US" altLang="ko-KR" dirty="0" smtClean="0"/>
                  <a:t>Compute color deviation of the pixels depending on manifold and original image:</a:t>
                </a:r>
                <a:br>
                  <a:rPr lang="en-US" altLang="ko-KR" dirty="0" smtClean="0"/>
                </a:b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𝑙𝑎𝑟𝑔𝑒𝑠𝑡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𝑒𝑖𝑔𝑒𝑛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𝑣𝑒𝑐𝑡𝑜𝑟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𝑜𝑓</m:t>
                    </m:r>
                  </m:oMath>
                </a14:m>
                <a:r>
                  <a:rPr lang="en-US" altLang="ko-KR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ko-K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ko-KR" dirty="0" smtClean="0"/>
              </a:p>
              <a:p>
                <a:pPr marL="494100" indent="-457200">
                  <a:buFont typeface="Wingdings 2" charset="2"/>
                  <a:buAutoNum type="arabicPeriod"/>
                </a:pPr>
                <a:r>
                  <a:rPr lang="en-US" altLang="ko-KR" dirty="0" smtClean="0"/>
                  <a:t>Cluster pixels in two subsets</a:t>
                </a:r>
              </a:p>
              <a:p>
                <a:pPr marL="494100" indent="-457200">
                  <a:buFont typeface="Wingdings 2" charset="2"/>
                  <a:buAutoNum type="arabicPeriod"/>
                </a:pPr>
                <a:r>
                  <a:rPr lang="en-US" altLang="ko-KR" dirty="0" smtClean="0"/>
                  <a:t>Compute for each cluster manifolds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marL="494100" indent="-457200">
                  <a:buFont typeface="Wingdings 2" charset="2"/>
                  <a:buAutoNum type="arabicPeriod"/>
                </a:pPr>
                <a:r>
                  <a:rPr lang="en-US" altLang="ko-KR" dirty="0" smtClean="0"/>
                  <a:t>Repeat up from step 2, until the stopping criteria is satisfied</a:t>
                </a:r>
                <a:br>
                  <a:rPr lang="en-US" altLang="ko-KR" dirty="0" smtClean="0"/>
                </a:br>
                <a:endParaRPr lang="en-US" altLang="ko-KR" dirty="0" smtClean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94" y="4978908"/>
            <a:ext cx="5534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3"/>
          <p:cNvSpPr/>
          <p:nvPr/>
        </p:nvSpPr>
        <p:spPr>
          <a:xfrm>
            <a:off x="1152976" y="1879998"/>
            <a:ext cx="6220143" cy="3669125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Constructing Manifolds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94" y="1958198"/>
            <a:ext cx="5610225" cy="35909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23" y="2028244"/>
            <a:ext cx="1211325" cy="180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KD-tree</a:t>
            </a:r>
            <a:endParaRPr lang="ko-KR" altLang="en-US" dirty="0"/>
          </a:p>
        </p:txBody>
      </p:sp>
      <p:pic>
        <p:nvPicPr>
          <p:cNvPr id="1026" name="Picture 2" descr="https://upload.wikimedia.org/wikipedia/commons/9/9c/KDTree-anima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8436"/>
            <a:ext cx="7764463" cy="29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Algorithm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346" y="2379403"/>
            <a:ext cx="7764463" cy="1286646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863375"/>
            <a:ext cx="729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Splatting </a:t>
            </a:r>
            <a:r>
              <a:rPr lang="en-US" altLang="ko-KR" dirty="0" smtClean="0">
                <a:sym typeface="Wingdings" panose="05000000000000000000" pitchFamily="2" charset="2"/>
              </a:rPr>
              <a:t> Blurring  Slicing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88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Algorithm - splatting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9268" y="4691291"/>
            <a:ext cx="7397475" cy="1831522"/>
          </a:xfrm>
        </p:spPr>
        <p:txBody>
          <a:bodyPr/>
          <a:lstStyle/>
          <a:p>
            <a:pPr marL="36900" indent="0">
              <a:buNone/>
            </a:pPr>
            <a:r>
              <a:rPr lang="en-US" altLang="ko-KR" dirty="0" smtClean="0"/>
              <a:t>Projects </a:t>
            </a:r>
            <a:r>
              <a:rPr lang="en-US" altLang="ko-KR" dirty="0"/>
              <a:t>Gaussian weighted </a:t>
            </a:r>
            <a:r>
              <a:rPr lang="en-US" altLang="ko-KR" dirty="0" smtClean="0"/>
              <a:t>color </a:t>
            </a:r>
            <a:r>
              <a:rPr lang="en-US" altLang="ko-KR" dirty="0"/>
              <a:t>for each position onto each manifold</a:t>
            </a:r>
          </a:p>
          <a:p>
            <a:pPr marL="36900" indent="0">
              <a:buNone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63" y="1819876"/>
            <a:ext cx="3349683" cy="26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/>
              <a:t>Algorithm – blurring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346" y="3845379"/>
            <a:ext cx="7765322" cy="1945822"/>
          </a:xfrm>
        </p:spPr>
        <p:txBody>
          <a:bodyPr/>
          <a:lstStyle/>
          <a:p>
            <a:r>
              <a:rPr lang="en-US" altLang="ko-KR" dirty="0" smtClean="0"/>
              <a:t>Blurs </a:t>
            </a:r>
            <a:r>
              <a:rPr lang="en-US" altLang="ko-KR" dirty="0"/>
              <a:t>over all </a:t>
            </a:r>
            <a:r>
              <a:rPr lang="en-US" altLang="ko-KR" dirty="0" smtClean="0"/>
              <a:t>manifolds</a:t>
            </a:r>
            <a:endParaRPr lang="en-US" altLang="ko-KR" dirty="0"/>
          </a:p>
          <a:p>
            <a:r>
              <a:rPr lang="en-US" altLang="ko-KR" dirty="0" smtClean="0"/>
              <a:t>Changes </a:t>
            </a:r>
            <a:r>
              <a:rPr lang="en-US" altLang="ko-KR" dirty="0"/>
              <a:t>information between sample </a:t>
            </a:r>
            <a:r>
              <a:rPr lang="en-US" altLang="ko-KR" dirty="0" smtClean="0"/>
              <a:t>points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66" y="2025912"/>
            <a:ext cx="3243225" cy="13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Algorithm - slicing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346" y="3841035"/>
            <a:ext cx="7765322" cy="1950166"/>
          </a:xfrm>
        </p:spPr>
        <p:txBody>
          <a:bodyPr/>
          <a:lstStyle/>
          <a:p>
            <a:r>
              <a:rPr lang="en-US" altLang="ko-KR" dirty="0" smtClean="0"/>
              <a:t>Compute filter response</a:t>
            </a:r>
          </a:p>
          <a:p>
            <a:r>
              <a:rPr lang="en-US" altLang="ko-KR" dirty="0" smtClean="0"/>
              <a:t>Interpolates </a:t>
            </a:r>
            <a:r>
              <a:rPr lang="en-US" altLang="ko-KR" dirty="0"/>
              <a:t>by blurred values over all adapted manifolds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162" y="1958509"/>
            <a:ext cx="3477675" cy="15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Number of Manifolds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8507" y="1828800"/>
            <a:ext cx="7332161" cy="396240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altLang="ko-KR" dirty="0" smtClean="0"/>
              <a:t>Independent </a:t>
            </a:r>
            <a:r>
              <a:rPr lang="en-US" altLang="ko-KR" dirty="0"/>
              <a:t>of number of pixels and </a:t>
            </a:r>
            <a:r>
              <a:rPr lang="en-US" altLang="ko-KR" dirty="0" smtClean="0"/>
              <a:t>dimension</a:t>
            </a:r>
          </a:p>
          <a:p>
            <a:pPr>
              <a:lnSpc>
                <a:spcPct val="250000"/>
              </a:lnSpc>
            </a:pPr>
            <a:r>
              <a:rPr lang="en-US" altLang="ko-KR" dirty="0" smtClean="0"/>
              <a:t>No </a:t>
            </a:r>
            <a:r>
              <a:rPr lang="en-US" altLang="ko-KR" dirty="0"/>
              <a:t>general mechanism, sensitive to the </a:t>
            </a:r>
            <a:r>
              <a:rPr lang="en-US" altLang="ko-KR" dirty="0" smtClean="0"/>
              <a:t>problem</a:t>
            </a:r>
          </a:p>
          <a:p>
            <a:pPr>
              <a:lnSpc>
                <a:spcPct val="250000"/>
              </a:lnSpc>
            </a:pPr>
            <a:r>
              <a:rPr lang="en-US" altLang="ko-KR" dirty="0" smtClean="0"/>
              <a:t>Depends </a:t>
            </a:r>
            <a:r>
              <a:rPr lang="en-US" altLang="ko-KR" dirty="0"/>
              <a:t>of standard deviation of spatial- and </a:t>
            </a:r>
            <a:r>
              <a:rPr lang="en-US" altLang="ko-KR" dirty="0" smtClean="0"/>
              <a:t>range domain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Analysis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Clustering 			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O(</a:t>
                </a:r>
                <a:r>
                  <a:rPr lang="en-US" altLang="ko-KR" i="1" dirty="0" err="1"/>
                  <a:t>dN</a:t>
                </a:r>
                <a:r>
                  <a:rPr lang="en-US" altLang="ko-KR" i="1" dirty="0"/>
                  <a:t> log K</a:t>
                </a:r>
                <a:r>
                  <a:rPr lang="en-US" altLang="ko-KR" dirty="0"/>
                  <a:t>)</a:t>
                </a:r>
              </a:p>
              <a:p>
                <a:r>
                  <a:rPr lang="en-US" altLang="ko-KR" dirty="0" smtClean="0"/>
                  <a:t>Computing </a:t>
                </a:r>
                <a:r>
                  <a:rPr lang="en-US" altLang="ko-KR" dirty="0"/>
                  <a:t>manifolds </a:t>
                </a:r>
                <a:r>
                  <a:rPr lang="en-US" altLang="ko-KR" dirty="0" smtClean="0"/>
                  <a:t>	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ko-KR" dirty="0" smtClean="0"/>
                  <a:t> O(</a:t>
                </a:r>
                <a:r>
                  <a:rPr lang="en-US" altLang="ko-KR" i="1" dirty="0" err="1" smtClean="0"/>
                  <a:t>dNK</a:t>
                </a:r>
                <a:r>
                  <a:rPr lang="en-US" altLang="ko-KR" dirty="0"/>
                  <a:t>)</a:t>
                </a:r>
              </a:p>
              <a:p>
                <a:r>
                  <a:rPr lang="en-US" altLang="ko-KR" dirty="0" smtClean="0"/>
                  <a:t>Performing filter 		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O(</a:t>
                </a:r>
                <a:r>
                  <a:rPr lang="en-US" altLang="ko-KR" i="1" dirty="0" err="1"/>
                  <a:t>dNK</a:t>
                </a:r>
                <a:r>
                  <a:rPr lang="en-US" altLang="ko-KR" i="1" dirty="0"/>
                  <a:t> </a:t>
                </a:r>
                <a:r>
                  <a:rPr lang="en-US" altLang="ko-KR" dirty="0"/>
                  <a:t>+</a:t>
                </a:r>
                <a:r>
                  <a:rPr lang="en-US" altLang="ko-KR" i="1" dirty="0"/>
                  <a:t> </a:t>
                </a:r>
                <a:r>
                  <a:rPr lang="en-US" altLang="ko-KR" i="1" dirty="0" err="1"/>
                  <a:t>dNK</a:t>
                </a:r>
                <a:r>
                  <a:rPr lang="en-US" altLang="ko-KR" dirty="0"/>
                  <a:t>)</a:t>
                </a:r>
              </a:p>
              <a:p>
                <a:r>
                  <a:rPr lang="en-US" altLang="ko-KR" dirty="0" smtClean="0"/>
                  <a:t>In total				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O(</a:t>
                </a:r>
                <a:r>
                  <a:rPr lang="en-US" altLang="ko-KR" i="1" dirty="0" err="1"/>
                  <a:t>dNK</a:t>
                </a:r>
                <a:r>
                  <a:rPr lang="en-US" altLang="ko-KR" dirty="0"/>
                  <a:t>) with K = </a:t>
                </a:r>
                <a:r>
                  <a:rPr lang="en-US" altLang="ko-KR" dirty="0" err="1"/>
                  <a:t>const</a:t>
                </a:r>
                <a:r>
                  <a:rPr lang="en-US" altLang="ko-KR" dirty="0"/>
                  <a:t>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O(</a:t>
                </a:r>
                <a:r>
                  <a:rPr lang="en-US" altLang="ko-KR" i="1" dirty="0" err="1"/>
                  <a:t>dN</a:t>
                </a:r>
                <a:r>
                  <a:rPr lang="en-US" altLang="ko-KR" dirty="0"/>
                  <a:t>)</a:t>
                </a:r>
              </a:p>
              <a:p>
                <a:pPr marL="36900" indent="0">
                  <a:buNone/>
                </a:pPr>
                <a:endParaRPr lang="en-US" altLang="ko-KR" dirty="0" smtClean="0"/>
              </a:p>
              <a:p>
                <a:pPr marL="36900" indent="0">
                  <a:buNone/>
                </a:pPr>
                <a:r>
                  <a:rPr lang="en-US" altLang="ko-KR" dirty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ko-KR" dirty="0" smtClean="0"/>
                  <a:t> High </a:t>
                </a:r>
                <a:r>
                  <a:rPr lang="en-US" altLang="ko-KR" dirty="0"/>
                  <a:t>performance for runtime and good storage allocation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Advantages</a:t>
            </a:r>
            <a:endParaRPr lang="en-US" altLang="ko-KR" dirty="0"/>
          </a:p>
          <a:p>
            <a:pPr lvl="1"/>
            <a:r>
              <a:rPr lang="en-US" altLang="ko-KR" dirty="0" smtClean="0"/>
              <a:t>Adaptable </a:t>
            </a:r>
            <a:r>
              <a:rPr lang="en-US" altLang="ko-KR" dirty="0"/>
              <a:t>for a "</a:t>
            </a:r>
            <a:r>
              <a:rPr lang="en-US" altLang="ko-KR" i="1" dirty="0"/>
              <a:t>general framework</a:t>
            </a:r>
            <a:r>
              <a:rPr lang="en-US" altLang="ko-KR" dirty="0"/>
              <a:t>"</a:t>
            </a:r>
          </a:p>
          <a:p>
            <a:pPr lvl="1"/>
            <a:r>
              <a:rPr lang="en-US" altLang="ko-KR" dirty="0" smtClean="0"/>
              <a:t>Runtime </a:t>
            </a:r>
            <a:r>
              <a:rPr lang="en-US" altLang="ko-KR" dirty="0"/>
              <a:t>linear in number of pixels and dimension</a:t>
            </a:r>
          </a:p>
          <a:p>
            <a:pPr lvl="1"/>
            <a:r>
              <a:rPr lang="en-US" altLang="ko-KR" dirty="0" smtClean="0"/>
              <a:t>Euclidean </a:t>
            </a:r>
            <a:r>
              <a:rPr lang="en-US" altLang="ko-KR" dirty="0"/>
              <a:t>and also geodesic </a:t>
            </a:r>
            <a:r>
              <a:rPr lang="en-US" altLang="ko-KR" dirty="0" smtClean="0"/>
              <a:t>filters </a:t>
            </a:r>
            <a:r>
              <a:rPr lang="en-US" altLang="ko-KR" dirty="0"/>
              <a:t>adaptable</a:t>
            </a:r>
          </a:p>
          <a:p>
            <a:r>
              <a:rPr lang="en-US" altLang="ko-KR" dirty="0" smtClean="0"/>
              <a:t>Drawbacks</a:t>
            </a:r>
            <a:endParaRPr lang="en-US" altLang="ko-KR" dirty="0"/>
          </a:p>
          <a:p>
            <a:pPr lvl="1"/>
            <a:r>
              <a:rPr lang="en-US" altLang="ko-KR" dirty="0" smtClean="0"/>
              <a:t>Sensitive </a:t>
            </a:r>
            <a:r>
              <a:rPr lang="en-US" altLang="ko-KR" dirty="0"/>
              <a:t>to number of manifolds</a:t>
            </a:r>
          </a:p>
          <a:p>
            <a:pPr lvl="1"/>
            <a:r>
              <a:rPr lang="en-US" altLang="ko-KR" dirty="0" smtClean="0"/>
              <a:t>Choose </a:t>
            </a:r>
            <a:r>
              <a:rPr lang="en-US" altLang="ko-KR" dirty="0"/>
              <a:t>of Gaussian kernels (standard deviation)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5" y="2299607"/>
            <a:ext cx="7765322" cy="970450"/>
          </a:xfrm>
        </p:spPr>
        <p:txBody>
          <a:bodyPr/>
          <a:lstStyle/>
          <a:p>
            <a:r>
              <a:rPr lang="en-US" altLang="ko-KR" dirty="0" smtClean="0"/>
              <a:t>Thank you for your attention!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4100" indent="-457200">
              <a:buAutoNum type="arabicParenBoth"/>
            </a:pPr>
            <a:r>
              <a:rPr lang="en-US" altLang="ko-KR" dirty="0" smtClean="0"/>
              <a:t>Which </a:t>
            </a:r>
            <a:r>
              <a:rPr lang="en-US" altLang="ko-KR" dirty="0"/>
              <a:t>data structure </a:t>
            </a:r>
            <a:r>
              <a:rPr lang="en-US" altLang="ko-KR" dirty="0" smtClean="0"/>
              <a:t>is used in the first paper?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Queue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KD-tree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Binary-tree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Stack</a:t>
            </a:r>
          </a:p>
          <a:p>
            <a:pPr marL="494100" indent="-457200">
              <a:buAutoNum type="arabicParenBoth"/>
            </a:pPr>
            <a:r>
              <a:rPr lang="en-US" altLang="ko-KR" dirty="0" smtClean="0"/>
              <a:t>What is the dimension of a black-and-white photograph?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1-D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2-D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3-D</a:t>
            </a:r>
          </a:p>
          <a:p>
            <a:pPr marL="871200" lvl="1" indent="-457200">
              <a:buAutoNum type="arabicParenBoth"/>
            </a:pPr>
            <a:r>
              <a:rPr lang="en-US" altLang="ko-KR" dirty="0" smtClean="0"/>
              <a:t>5-D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3"/>
          <p:cNvSpPr/>
          <p:nvPr/>
        </p:nvSpPr>
        <p:spPr>
          <a:xfrm>
            <a:off x="1675491" y="2704931"/>
            <a:ext cx="5411391" cy="2250281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Gaussian and Bilateral Filtering</a:t>
            </a:r>
            <a:endParaRPr lang="ko-KR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119" y="3938758"/>
            <a:ext cx="4554140" cy="8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23"/>
          <p:cNvSpPr txBox="1">
            <a:spLocks noChangeArrowheads="1"/>
          </p:cNvSpPr>
          <p:nvPr/>
        </p:nvSpPr>
        <p:spPr bwMode="auto">
          <a:xfrm>
            <a:off x="3246324" y="4402591"/>
            <a:ext cx="117525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0070C0"/>
                </a:solidFill>
              </a:rPr>
              <a:t>Space Weight</a:t>
            </a:r>
            <a:endParaRPr lang="zh-TW" altLang="en-US" sz="1350" dirty="0">
              <a:solidFill>
                <a:srgbClr val="0070C0"/>
              </a:solidFill>
            </a:endParaRPr>
          </a:p>
        </p:txBody>
      </p:sp>
      <p:sp>
        <p:nvSpPr>
          <p:cNvPr id="13" name="文字方塊 24"/>
          <p:cNvSpPr txBox="1">
            <a:spLocks noChangeArrowheads="1"/>
          </p:cNvSpPr>
          <p:nvPr/>
        </p:nvSpPr>
        <p:spPr bwMode="auto">
          <a:xfrm>
            <a:off x="4692934" y="4402591"/>
            <a:ext cx="120276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Range Weight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14" name="矩形 25"/>
          <p:cNvSpPr/>
          <p:nvPr/>
        </p:nvSpPr>
        <p:spPr>
          <a:xfrm>
            <a:off x="3044259" y="4035199"/>
            <a:ext cx="1393031" cy="3857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>
              <a:solidFill>
                <a:srgbClr val="0070C0"/>
              </a:solidFill>
            </a:endParaRPr>
          </a:p>
        </p:txBody>
      </p:sp>
      <p:sp>
        <p:nvSpPr>
          <p:cNvPr id="15" name="矩形 28"/>
          <p:cNvSpPr/>
          <p:nvPr/>
        </p:nvSpPr>
        <p:spPr>
          <a:xfrm>
            <a:off x="4589690" y="4035199"/>
            <a:ext cx="1393031" cy="38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119" y="2904105"/>
            <a:ext cx="2693194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Gaussian and Bilateral Filtering</a:t>
            </a:r>
            <a:endParaRPr lang="ko-KR" altLang="en-US" dirty="0"/>
          </a:p>
        </p:txBody>
      </p:sp>
      <p:grpSp>
        <p:nvGrpSpPr>
          <p:cNvPr id="10" name="群組 18"/>
          <p:cNvGrpSpPr>
            <a:grpSpLocks/>
          </p:cNvGrpSpPr>
          <p:nvPr/>
        </p:nvGrpSpPr>
        <p:grpSpPr bwMode="auto">
          <a:xfrm>
            <a:off x="3430815" y="2722130"/>
            <a:ext cx="2464594" cy="2043113"/>
            <a:chOff x="2920748" y="3429000"/>
            <a:chExt cx="3352793" cy="2791549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0748" y="3429000"/>
              <a:ext cx="3352793" cy="279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橢圓 32"/>
            <p:cNvSpPr/>
            <p:nvPr/>
          </p:nvSpPr>
          <p:spPr>
            <a:xfrm>
              <a:off x="4571229" y="3999999"/>
              <a:ext cx="215422" cy="1431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4044" y="2973947"/>
            <a:ext cx="1969294" cy="15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363" y="2927334"/>
            <a:ext cx="1988344" cy="15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橢圓 12"/>
          <p:cNvSpPr/>
          <p:nvPr/>
        </p:nvSpPr>
        <p:spPr>
          <a:xfrm>
            <a:off x="7611428" y="3202224"/>
            <a:ext cx="160735" cy="1071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3" name="橢圓 16"/>
          <p:cNvSpPr/>
          <p:nvPr/>
        </p:nvSpPr>
        <p:spPr>
          <a:xfrm>
            <a:off x="1955348" y="3248803"/>
            <a:ext cx="160734" cy="1071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4" name="文字方塊 19"/>
          <p:cNvSpPr txBox="1">
            <a:spLocks noChangeArrowheads="1"/>
          </p:cNvSpPr>
          <p:nvPr/>
        </p:nvSpPr>
        <p:spPr bwMode="auto">
          <a:xfrm>
            <a:off x="7130416" y="4870288"/>
            <a:ext cx="68961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>
                <a:latin typeface="Calibri" pitchFamily="34" charset="0"/>
              </a:rPr>
              <a:t>Output</a:t>
            </a:r>
            <a:endParaRPr lang="zh-TW" altLang="en-US" sz="1350">
              <a:latin typeface="Calibri" pitchFamily="34" charset="0"/>
            </a:endParaRPr>
          </a:p>
        </p:txBody>
      </p:sp>
      <p:sp>
        <p:nvSpPr>
          <p:cNvPr id="25" name="文字方塊 20"/>
          <p:cNvSpPr txBox="1">
            <a:spLocks noChangeArrowheads="1"/>
          </p:cNvSpPr>
          <p:nvPr/>
        </p:nvSpPr>
        <p:spPr bwMode="auto">
          <a:xfrm>
            <a:off x="1533272" y="4870289"/>
            <a:ext cx="55976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>
                <a:latin typeface="Calibri" pitchFamily="34" charset="0"/>
              </a:rPr>
              <a:t>Input</a:t>
            </a:r>
            <a:endParaRPr lang="zh-TW" altLang="en-US" sz="1350">
              <a:latin typeface="Calibri" pitchFamily="34" charset="0"/>
            </a:endParaRPr>
          </a:p>
        </p:txBody>
      </p:sp>
      <p:sp>
        <p:nvSpPr>
          <p:cNvPr id="26" name="文字方塊 22"/>
          <p:cNvSpPr txBox="1">
            <a:spLocks noChangeArrowheads="1"/>
          </p:cNvSpPr>
          <p:nvPr/>
        </p:nvSpPr>
        <p:spPr bwMode="auto">
          <a:xfrm>
            <a:off x="4165224" y="4870289"/>
            <a:ext cx="130625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 dirty="0">
                <a:latin typeface="Calibri" pitchFamily="34" charset="0"/>
              </a:rPr>
              <a:t>Bilateral Weight</a:t>
            </a:r>
            <a:endParaRPr lang="zh-TW" altLang="en-US" sz="1350" dirty="0">
              <a:latin typeface="Calibri" pitchFamily="34" charset="0"/>
            </a:endParaRPr>
          </a:p>
        </p:txBody>
      </p:sp>
      <p:cxnSp>
        <p:nvCxnSpPr>
          <p:cNvPr id="27" name="直線單箭頭接點 30"/>
          <p:cNvCxnSpPr/>
          <p:nvPr/>
        </p:nvCxnSpPr>
        <p:spPr>
          <a:xfrm flipV="1">
            <a:off x="1312410" y="4106053"/>
            <a:ext cx="1446609" cy="4286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31"/>
          <p:cNvCxnSpPr/>
          <p:nvPr/>
        </p:nvCxnSpPr>
        <p:spPr>
          <a:xfrm rot="16200000" flipV="1">
            <a:off x="535527" y="3757795"/>
            <a:ext cx="1071563" cy="4822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36"/>
          <p:cNvSpPr txBox="1">
            <a:spLocks noChangeArrowheads="1"/>
          </p:cNvSpPr>
          <p:nvPr/>
        </p:nvSpPr>
        <p:spPr bwMode="auto">
          <a:xfrm>
            <a:off x="2760210" y="3935794"/>
            <a:ext cx="26000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>
                <a:latin typeface="Calibri" pitchFamily="34" charset="0"/>
              </a:rPr>
              <a:t>x</a:t>
            </a:r>
            <a:endParaRPr lang="zh-TW" altLang="en-US" sz="1350">
              <a:latin typeface="Calibri" pitchFamily="34" charset="0"/>
            </a:endParaRPr>
          </a:p>
        </p:txBody>
      </p:sp>
      <p:sp>
        <p:nvSpPr>
          <p:cNvPr id="30" name="文字方塊 37"/>
          <p:cNvSpPr txBox="1">
            <a:spLocks noChangeArrowheads="1"/>
          </p:cNvSpPr>
          <p:nvPr/>
        </p:nvSpPr>
        <p:spPr bwMode="auto">
          <a:xfrm>
            <a:off x="615894" y="3195225"/>
            <a:ext cx="26321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>
                <a:latin typeface="Calibri" pitchFamily="34" charset="0"/>
              </a:rPr>
              <a:t>y</a:t>
            </a:r>
            <a:endParaRPr lang="zh-TW" altLang="en-US" sz="1350">
              <a:latin typeface="Calibri" pitchFamily="34" charset="0"/>
            </a:endParaRPr>
          </a:p>
        </p:txBody>
      </p:sp>
      <p:cxnSp>
        <p:nvCxnSpPr>
          <p:cNvPr id="31" name="直線單箭頭接點 38"/>
          <p:cNvCxnSpPr/>
          <p:nvPr/>
        </p:nvCxnSpPr>
        <p:spPr>
          <a:xfrm rot="5400000" flipH="1" flipV="1">
            <a:off x="428371" y="3650640"/>
            <a:ext cx="1769269" cy="1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41"/>
          <p:cNvSpPr txBox="1">
            <a:spLocks noChangeArrowheads="1"/>
          </p:cNvSpPr>
          <p:nvPr/>
        </p:nvSpPr>
        <p:spPr bwMode="auto">
          <a:xfrm>
            <a:off x="1151675" y="2445131"/>
            <a:ext cx="79515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 dirty="0">
                <a:latin typeface="Calibri" pitchFamily="34" charset="0"/>
              </a:rPr>
              <a:t>Intensity</a:t>
            </a:r>
            <a:endParaRPr lang="zh-TW" altLang="en-US" sz="1350" dirty="0">
              <a:latin typeface="Calibri" pitchFamily="34" charset="0"/>
            </a:endParaRPr>
          </a:p>
        </p:txBody>
      </p:sp>
      <p:sp>
        <p:nvSpPr>
          <p:cNvPr id="33" name="文字方塊 8"/>
          <p:cNvSpPr txBox="1">
            <a:spLocks noChangeArrowheads="1"/>
          </p:cNvSpPr>
          <p:nvPr/>
        </p:nvSpPr>
        <p:spPr bwMode="auto">
          <a:xfrm>
            <a:off x="7017629" y="2350000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5415" y="4859898"/>
            <a:ext cx="3897292" cy="68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8071" y="3068603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4681" y="3140041"/>
            <a:ext cx="1445419" cy="10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文字方塊 21"/>
          <p:cNvSpPr txBox="1">
            <a:spLocks noChangeArrowheads="1"/>
          </p:cNvSpPr>
          <p:nvPr/>
        </p:nvSpPr>
        <p:spPr bwMode="auto">
          <a:xfrm>
            <a:off x="3201650" y="4211602"/>
            <a:ext cx="114172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>
                <a:latin typeface="Calibri" pitchFamily="34" charset="0"/>
              </a:rPr>
              <a:t>Space Weight</a:t>
            </a:r>
            <a:endParaRPr lang="zh-TW" altLang="en-US" sz="1350">
              <a:latin typeface="Calibri" pitchFamily="34" charset="0"/>
            </a:endParaRPr>
          </a:p>
        </p:txBody>
      </p:sp>
      <p:sp>
        <p:nvSpPr>
          <p:cNvPr id="38" name="文字方塊 22"/>
          <p:cNvSpPr txBox="1">
            <a:spLocks noChangeArrowheads="1"/>
          </p:cNvSpPr>
          <p:nvPr/>
        </p:nvSpPr>
        <p:spPr bwMode="auto">
          <a:xfrm>
            <a:off x="4755415" y="4211602"/>
            <a:ext cx="116275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>
                <a:latin typeface="Calibri" pitchFamily="34" charset="0"/>
              </a:rPr>
              <a:t>Range Weight</a:t>
            </a:r>
            <a:endParaRPr lang="zh-TW" altLang="en-US" sz="1350">
              <a:latin typeface="Calibri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Gaussian and Bilateral Filtering</a:t>
            </a:r>
            <a:endParaRPr lang="ko-KR" altLang="en-US" dirty="0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690100" y="2224769"/>
            <a:ext cx="15648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author’s slide]</a:t>
            </a:r>
            <a:endParaRPr lang="zh-TW" altLang="en-US" sz="825" dirty="0">
              <a:latin typeface="Calibri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2064" y="4111397"/>
            <a:ext cx="1826249" cy="13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145" y="3051806"/>
            <a:ext cx="1826249" cy="13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2064" y="2417475"/>
            <a:ext cx="1826249" cy="13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字方塊 7"/>
          <p:cNvSpPr txBox="1">
            <a:spLocks noChangeArrowheads="1"/>
          </p:cNvSpPr>
          <p:nvPr/>
        </p:nvSpPr>
        <p:spPr bwMode="auto">
          <a:xfrm>
            <a:off x="1647145" y="4461589"/>
            <a:ext cx="102964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 dirty="0">
                <a:latin typeface="Calibri" pitchFamily="34" charset="0"/>
              </a:rPr>
              <a:t>Input Image</a:t>
            </a:r>
            <a:endParaRPr lang="zh-TW" altLang="en-US" sz="1350" dirty="0">
              <a:latin typeface="Calibri" pitchFamily="34" charset="0"/>
            </a:endParaRPr>
          </a:p>
        </p:txBody>
      </p:sp>
      <p:sp>
        <p:nvSpPr>
          <p:cNvPr id="28" name="文字方塊 8"/>
          <p:cNvSpPr txBox="1">
            <a:spLocks noChangeArrowheads="1"/>
          </p:cNvSpPr>
          <p:nvPr/>
        </p:nvSpPr>
        <p:spPr bwMode="auto">
          <a:xfrm>
            <a:off x="4372064" y="3787162"/>
            <a:ext cx="13949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 dirty="0">
                <a:latin typeface="Calibri" pitchFamily="34" charset="0"/>
              </a:rPr>
              <a:t>Gaussian: </a:t>
            </a:r>
            <a:r>
              <a:rPr lang="el-GR" altLang="zh-TW" sz="1350" dirty="0">
                <a:latin typeface="Calibri" pitchFamily="34" charset="0"/>
              </a:rPr>
              <a:t>σ</a:t>
            </a:r>
            <a:r>
              <a:rPr lang="en-US" altLang="zh-TW" sz="1350" baseline="-25000" dirty="0">
                <a:latin typeface="Calibri" pitchFamily="34" charset="0"/>
              </a:rPr>
              <a:t>p</a:t>
            </a:r>
            <a:r>
              <a:rPr lang="en-US" altLang="zh-TW" sz="1350" dirty="0">
                <a:latin typeface="Calibri" pitchFamily="34" charset="0"/>
              </a:rPr>
              <a:t> = 12</a:t>
            </a:r>
            <a:endParaRPr lang="zh-TW" altLang="en-US" sz="1350" dirty="0">
              <a:latin typeface="Calibri" pitchFamily="34" charset="0"/>
            </a:endParaRPr>
          </a:p>
        </p:txBody>
      </p:sp>
      <p:sp>
        <p:nvSpPr>
          <p:cNvPr id="29" name="文字方塊 9"/>
          <p:cNvSpPr txBox="1">
            <a:spLocks noChangeArrowheads="1"/>
          </p:cNvSpPr>
          <p:nvPr/>
        </p:nvSpPr>
        <p:spPr bwMode="auto">
          <a:xfrm>
            <a:off x="4372065" y="5481083"/>
            <a:ext cx="203395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50" dirty="0">
                <a:latin typeface="Calibri" pitchFamily="34" charset="0"/>
              </a:rPr>
              <a:t>Bilateral: </a:t>
            </a:r>
            <a:r>
              <a:rPr lang="el-GR" altLang="zh-TW" sz="1350" dirty="0">
                <a:latin typeface="Calibri" pitchFamily="34" charset="0"/>
              </a:rPr>
              <a:t>σ</a:t>
            </a:r>
            <a:r>
              <a:rPr lang="en-US" altLang="zh-TW" sz="1350" baseline="-25000" dirty="0">
                <a:latin typeface="Calibri" pitchFamily="34" charset="0"/>
              </a:rPr>
              <a:t>p</a:t>
            </a:r>
            <a:r>
              <a:rPr lang="en-US" altLang="zh-TW" sz="1350" dirty="0">
                <a:latin typeface="Calibri" pitchFamily="34" charset="0"/>
              </a:rPr>
              <a:t> = 12, </a:t>
            </a:r>
            <a:r>
              <a:rPr lang="el-GR" altLang="zh-TW" sz="1350" dirty="0">
                <a:latin typeface="Calibri" pitchFamily="34" charset="0"/>
              </a:rPr>
              <a:t>σ</a:t>
            </a:r>
            <a:r>
              <a:rPr lang="en-US" altLang="zh-TW" sz="1350" baseline="-25000" dirty="0">
                <a:latin typeface="Calibri" pitchFamily="34" charset="0"/>
              </a:rPr>
              <a:t>c</a:t>
            </a:r>
            <a:r>
              <a:rPr lang="en-US" altLang="zh-TW" sz="1350" dirty="0">
                <a:latin typeface="Calibri" pitchFamily="34" charset="0"/>
              </a:rPr>
              <a:t> = 0.15</a:t>
            </a:r>
            <a:endParaRPr lang="zh-TW" altLang="en-US" sz="1350" dirty="0">
              <a:latin typeface="Calibri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Gaussian and Bilateral Filtering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1438105" y="2552870"/>
            <a:ext cx="5938838" cy="2443208"/>
            <a:chOff x="1917473" y="2260827"/>
            <a:chExt cx="7918450" cy="325760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7473" y="2260827"/>
              <a:ext cx="381317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22748" y="2264002"/>
              <a:ext cx="381317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文字方塊 8"/>
            <p:cNvSpPr txBox="1">
              <a:spLocks noChangeArrowheads="1"/>
            </p:cNvSpPr>
            <p:nvPr/>
          </p:nvSpPr>
          <p:spPr bwMode="auto">
            <a:xfrm>
              <a:off x="1917473" y="5118326"/>
              <a:ext cx="382514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350" dirty="0">
                  <a:latin typeface="Calibri" pitchFamily="34" charset="0"/>
                </a:rPr>
                <a:t>Bilateral Filtering Based on Luminance</a:t>
              </a:r>
              <a:endParaRPr lang="zh-TW" altLang="en-US" sz="1350" dirty="0">
                <a:latin typeface="Calibri" pitchFamily="34" charset="0"/>
              </a:endParaRPr>
            </a:p>
          </p:txBody>
        </p:sp>
        <p:sp>
          <p:nvSpPr>
            <p:cNvPr id="7" name="文字方塊 8"/>
            <p:cNvSpPr txBox="1">
              <a:spLocks noChangeArrowheads="1"/>
            </p:cNvSpPr>
            <p:nvPr/>
          </p:nvSpPr>
          <p:spPr bwMode="auto">
            <a:xfrm>
              <a:off x="6022749" y="5118327"/>
              <a:ext cx="330364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350" dirty="0">
                  <a:latin typeface="Calibri" pitchFamily="34" charset="0"/>
                </a:rPr>
                <a:t>Bilateral Filtering Based on Color</a:t>
              </a:r>
              <a:endParaRPr lang="zh-TW" altLang="en-US" sz="1350" dirty="0">
                <a:latin typeface="Calibri" pitchFamily="34" charset="0"/>
              </a:endParaRPr>
            </a:p>
          </p:txBody>
        </p:sp>
      </p:grp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6193685" y="2305731"/>
            <a:ext cx="123623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25" dirty="0">
                <a:latin typeface="Calibri" pitchFamily="34" charset="0"/>
              </a:rPr>
              <a:t>[Images from the paper]</a:t>
            </a:r>
            <a:endParaRPr lang="zh-TW" altLang="en-US" sz="825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5385" y="4996077"/>
            <a:ext cx="176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High dimension!</a:t>
            </a: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Problem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High computational complexity</a:t>
            </a:r>
          </a:p>
          <a:p>
            <a:pPr lvl="1"/>
            <a:r>
              <a:rPr lang="en-US" altLang="ko-KR" dirty="0" smtClean="0"/>
              <a:t>O(n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d)</a:t>
            </a:r>
          </a:p>
          <a:p>
            <a:pPr lvl="2"/>
            <a:r>
              <a:rPr lang="en-US" altLang="ko-KR" dirty="0" smtClean="0"/>
              <a:t>Image size: n</a:t>
            </a:r>
          </a:p>
          <a:p>
            <a:pPr lvl="2"/>
            <a:r>
              <a:rPr lang="en-US" altLang="ko-KR" dirty="0" smtClean="0"/>
              <a:t>Dimension: </a:t>
            </a:r>
            <a:r>
              <a:rPr lang="en-US" altLang="ko-KR" dirty="0" smtClean="0"/>
              <a:t>d</a:t>
            </a:r>
          </a:p>
          <a:p>
            <a:pPr lvl="1"/>
            <a:r>
              <a:rPr lang="en-US" altLang="ko-KR" dirty="0" smtClean="0"/>
              <a:t>Powerful, but </a:t>
            </a:r>
            <a:r>
              <a:rPr lang="en-US" altLang="ko-KR" i="1" dirty="0" smtClean="0"/>
              <a:t>very slow</a:t>
            </a:r>
            <a:endParaRPr lang="en-US" altLang="ko-KR" i="1" dirty="0" smtClean="0"/>
          </a:p>
          <a:p>
            <a:r>
              <a:rPr lang="en-US" altLang="ko-KR" dirty="0" smtClean="0"/>
              <a:t>Accelerating </a:t>
            </a:r>
            <a:r>
              <a:rPr lang="en-US" altLang="ko-KR" dirty="0" smtClean="0"/>
              <a:t>method(</a:t>
            </a:r>
            <a:r>
              <a:rPr lang="en-US" altLang="ko-KR" dirty="0" err="1" smtClean="0"/>
              <a:t>downsampling</a:t>
            </a:r>
            <a:r>
              <a:rPr lang="en-US" altLang="ko-KR" dirty="0" smtClean="0"/>
              <a:t>) </a:t>
            </a:r>
            <a:r>
              <a:rPr lang="en-US" altLang="ko-KR" dirty="0" smtClean="0"/>
              <a:t>requires large space complexity</a:t>
            </a:r>
          </a:p>
          <a:p>
            <a:pPr lvl="1"/>
            <a:r>
              <a:rPr lang="en-US" altLang="ko-KR" dirty="0" smtClean="0"/>
              <a:t>Memory complexity: Exponential to the dimension </a:t>
            </a:r>
            <a:r>
              <a:rPr lang="en-US" altLang="ko-KR" i="1" dirty="0" smtClean="0"/>
              <a:t>d</a:t>
            </a:r>
          </a:p>
          <a:p>
            <a:pPr lvl="1"/>
            <a:r>
              <a:rPr lang="en-US" altLang="ko-KR" dirty="0" smtClean="0"/>
              <a:t>As does the </a:t>
            </a:r>
            <a:r>
              <a:rPr lang="en-US" altLang="ko-KR" dirty="0" smtClean="0"/>
              <a:t>time</a:t>
            </a:r>
            <a:endParaRPr lang="en-US" altLang="ko-KR" dirty="0" smtClean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/>
              <a:t>Gaussian KD-Tree for </a:t>
            </a:r>
            <a:br>
              <a:rPr lang="en-US" altLang="ko-KR" sz="4000" dirty="0"/>
            </a:br>
            <a:r>
              <a:rPr lang="en-US" altLang="ko-KR" sz="4000" dirty="0"/>
              <a:t>Fast High-Dimensional Filtering</a:t>
            </a:r>
            <a:endParaRPr lang="ko-KR" altLang="en-US" sz="4000" dirty="0"/>
          </a:p>
        </p:txBody>
      </p:sp>
      <p:sp>
        <p:nvSpPr>
          <p:cNvPr id="8" name="부제목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A. Adams, N. </a:t>
            </a:r>
            <a:r>
              <a:rPr lang="en-US" altLang="zh-TW" dirty="0" err="1"/>
              <a:t>Gelfand</a:t>
            </a:r>
            <a:r>
              <a:rPr lang="en-US" altLang="zh-TW" dirty="0"/>
              <a:t>, J. </a:t>
            </a:r>
            <a:r>
              <a:rPr lang="en-US" altLang="zh-TW" dirty="0" err="1"/>
              <a:t>Dolson</a:t>
            </a:r>
            <a:r>
              <a:rPr lang="en-US" altLang="zh-TW" dirty="0"/>
              <a:t>, and M. </a:t>
            </a:r>
            <a:r>
              <a:rPr lang="en-US" altLang="zh-TW" dirty="0" err="1" smtClean="0"/>
              <a:t>Levoy</a:t>
            </a:r>
            <a:endParaRPr lang="en-US" altLang="zh-TW" dirty="0"/>
          </a:p>
          <a:p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High-Dimensional Filtering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TM04033929[[fn=슬레이트]]</Template>
  <TotalTime>854</TotalTime>
  <Words>745</Words>
  <Application>Microsoft Office PowerPoint</Application>
  <PresentationFormat>화면 슬라이드 쇼(4:3)</PresentationFormat>
  <Paragraphs>289</Paragraphs>
  <Slides>38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0" baseType="lpstr">
      <vt:lpstr>Calisto MT</vt:lpstr>
      <vt:lpstr>微軟正黑體</vt:lpstr>
      <vt:lpstr>新細明體</vt:lpstr>
      <vt:lpstr>돋움</vt:lpstr>
      <vt:lpstr>맑은 고딕</vt:lpstr>
      <vt:lpstr>Arial</vt:lpstr>
      <vt:lpstr>Calibri</vt:lpstr>
      <vt:lpstr>Cambria Math</vt:lpstr>
      <vt:lpstr>Trebuchet MS</vt:lpstr>
      <vt:lpstr>Wingdings</vt:lpstr>
      <vt:lpstr>Wingdings 2</vt:lpstr>
      <vt:lpstr>슬레이트</vt:lpstr>
      <vt:lpstr>High-Dimensional Filtering</vt:lpstr>
      <vt:lpstr>Filtering</vt:lpstr>
      <vt:lpstr>KD-tree</vt:lpstr>
      <vt:lpstr>Gaussian and Bilateral Filtering</vt:lpstr>
      <vt:lpstr>Gaussian and Bilateral Filtering</vt:lpstr>
      <vt:lpstr>Gaussian and Bilateral Filtering</vt:lpstr>
      <vt:lpstr>Gaussian and Bilateral Filtering</vt:lpstr>
      <vt:lpstr>Problem</vt:lpstr>
      <vt:lpstr>Gaussian KD-Tree for  Fast High-Dimensional Filtering</vt:lpstr>
      <vt:lpstr>Gaussian KD-Tree</vt:lpstr>
      <vt:lpstr>Building The Tree</vt:lpstr>
      <vt:lpstr>Building The Tree</vt:lpstr>
      <vt:lpstr>Building The Tree</vt:lpstr>
      <vt:lpstr>Building The Tree</vt:lpstr>
      <vt:lpstr>Building The Tree</vt:lpstr>
      <vt:lpstr>Building The Tree</vt:lpstr>
      <vt:lpstr>PowerPoint 프레젠테이션</vt:lpstr>
      <vt:lpstr>1-D Example of Splatting</vt:lpstr>
      <vt:lpstr>1-D Example of Splatting</vt:lpstr>
      <vt:lpstr>Correcting Weights for Splatting</vt:lpstr>
      <vt:lpstr>Blurring The Leaf Nodes</vt:lpstr>
      <vt:lpstr>Slicing</vt:lpstr>
      <vt:lpstr>Results</vt:lpstr>
      <vt:lpstr>PowerPoint 프레젠테이션</vt:lpstr>
      <vt:lpstr>Complexity and Performance Analysis</vt:lpstr>
      <vt:lpstr>Adaptive Manifolds for Real-Time High-Dimensional Filtering</vt:lpstr>
      <vt:lpstr>What is Manifold?</vt:lpstr>
      <vt:lpstr>Constructing Manifolds</vt:lpstr>
      <vt:lpstr>Constructing Manifolds</vt:lpstr>
      <vt:lpstr>Algorithm</vt:lpstr>
      <vt:lpstr>Algorithm - splatting</vt:lpstr>
      <vt:lpstr>Algorithm – blurring</vt:lpstr>
      <vt:lpstr>Algorithm - slicing</vt:lpstr>
      <vt:lpstr>Number of Manifolds</vt:lpstr>
      <vt:lpstr>Analysis</vt:lpstr>
      <vt:lpstr>Summary</vt:lpstr>
      <vt:lpstr>Thank you for your attention!</vt:lpstr>
      <vt:lpstr>QUIZ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High-Dimensional Filtering</dc:title>
  <dc:creator>Dongho Choi</dc:creator>
  <cp:lastModifiedBy>Dongho Choi</cp:lastModifiedBy>
  <cp:revision>21</cp:revision>
  <dcterms:created xsi:type="dcterms:W3CDTF">2016-06-06T13:18:53Z</dcterms:created>
  <dcterms:modified xsi:type="dcterms:W3CDTF">2016-06-07T04:00:04Z</dcterms:modified>
</cp:coreProperties>
</file>